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353" r:id="rId2"/>
    <p:sldId id="339" r:id="rId3"/>
    <p:sldId id="340" r:id="rId4"/>
    <p:sldId id="341" r:id="rId5"/>
    <p:sldId id="343" r:id="rId6"/>
    <p:sldId id="351" r:id="rId7"/>
    <p:sldId id="352" r:id="rId8"/>
    <p:sldId id="331" r:id="rId9"/>
    <p:sldId id="344" r:id="rId10"/>
    <p:sldId id="345" r:id="rId11"/>
    <p:sldId id="346" r:id="rId12"/>
    <p:sldId id="347" r:id="rId13"/>
    <p:sldId id="283" r:id="rId14"/>
    <p:sldId id="323" r:id="rId15"/>
    <p:sldId id="349" r:id="rId16"/>
    <p:sldId id="324" r:id="rId17"/>
    <p:sldId id="337" r:id="rId18"/>
    <p:sldId id="325" r:id="rId19"/>
    <p:sldId id="335" r:id="rId20"/>
    <p:sldId id="333" r:id="rId21"/>
    <p:sldId id="326" r:id="rId22"/>
    <p:sldId id="298" r:id="rId23"/>
    <p:sldId id="318" r:id="rId24"/>
    <p:sldId id="300" r:id="rId25"/>
    <p:sldId id="301" r:id="rId26"/>
    <p:sldId id="302" r:id="rId27"/>
    <p:sldId id="303" r:id="rId28"/>
    <p:sldId id="327" r:id="rId29"/>
    <p:sldId id="336" r:id="rId30"/>
    <p:sldId id="329" r:id="rId31"/>
    <p:sldId id="307" r:id="rId32"/>
    <p:sldId id="322" r:id="rId33"/>
    <p:sldId id="316" r:id="rId34"/>
    <p:sldId id="356" r:id="rId35"/>
    <p:sldId id="360" r:id="rId36"/>
    <p:sldId id="359" r:id="rId37"/>
    <p:sldId id="304" r:id="rId38"/>
    <p:sldId id="363" r:id="rId39"/>
  </p:sldIdLst>
  <p:sldSz cx="9144000" cy="6858000" type="screen4x3"/>
  <p:notesSz cx="6858000" cy="9144000"/>
  <p:custDataLst>
    <p:tags r:id="rId42"/>
  </p:custData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B19"/>
    <a:srgbClr val="4E75A3"/>
    <a:srgbClr val="7A62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0381" autoAdjust="0"/>
  </p:normalViewPr>
  <p:slideViewPr>
    <p:cSldViewPr>
      <p:cViewPr>
        <p:scale>
          <a:sx n="60" d="100"/>
          <a:sy n="60" d="100"/>
        </p:scale>
        <p:origin x="-160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32"/>
    </p:cViewPr>
  </p:sorterViewPr>
  <p:notesViewPr>
    <p:cSldViewPr>
      <p:cViewPr varScale="1">
        <p:scale>
          <a:sx n="51" d="100"/>
          <a:sy n="51" d="100"/>
        </p:scale>
        <p:origin x="-291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4552AF-3105-47D0-8480-EB414433E4C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B07F09B-F04D-4435-9B69-D1AC59E7F686}">
      <dgm:prSet phldrT="[文字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N1</a:t>
          </a:r>
          <a:endParaRPr lang="zh-TW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537D9D42-FD70-400B-ACE4-A0C1771F5410}" type="parTrans" cxnId="{CBAEF72C-0D89-4568-BFD0-237405E522B5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D9B9FD0-94F7-44AC-9F10-C3561A475586}" type="sibTrans" cxnId="{CBAEF72C-0D89-4568-BFD0-237405E522B5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98986EA-B40E-4BEC-8821-2EE03FEDE92E}">
      <dgm:prSet phldrT="[文字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N2</a:t>
          </a:r>
          <a:endParaRPr lang="zh-TW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C114627-7BE0-4D8D-9A8B-90E6724340B5}" type="parTrans" cxnId="{883A2BB0-A94D-4C68-8159-EA35AE02B6B4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A877A5D-3A9C-4F6D-A473-2A5CB4CB42DA}" type="sibTrans" cxnId="{883A2BB0-A94D-4C68-8159-EA35AE02B6B4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6B255472-4755-4150-AD57-5B24817AA91E}">
      <dgm:prSet phldrT="[文字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N3</a:t>
          </a:r>
          <a:endParaRPr lang="zh-TW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A71D7812-A2E3-4329-BF30-CFB62767312B}" type="parTrans" cxnId="{58A2C46C-16F8-4983-9F6E-9E62E6BA862B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96F57FA-6ABE-4A38-9D69-AB53E1738DAF}" type="sibTrans" cxnId="{58A2C46C-16F8-4983-9F6E-9E62E6BA862B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011F538-5FC9-44AA-9357-E4D4744975E7}">
      <dgm:prSet phldrT="[文字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zh-TW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N4</a:t>
          </a:r>
          <a:endParaRPr lang="zh-TW" altLang="en-US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C11767AD-7936-47A1-BB0C-CE18463CE044}" type="parTrans" cxnId="{42D523A8-1EE7-42A0-8A8E-88FC8D73E3A2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104E7EEC-E1B3-42DD-94FE-D68F78350038}" type="sibTrans" cxnId="{42D523A8-1EE7-42A0-8A8E-88FC8D73E3A2}">
      <dgm:prSet/>
      <dgm:spPr/>
      <dgm:t>
        <a:bodyPr/>
        <a:lstStyle/>
        <a:p>
          <a:endParaRPr lang="zh-TW" alt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44D24226-7609-4729-92C4-BFFC78C80ABA}" type="pres">
      <dgm:prSet presAssocID="{5B4552AF-3105-47D0-8480-EB414433E4C4}" presName="Name0" presStyleCnt="0">
        <dgm:presLayoutVars>
          <dgm:dir/>
          <dgm:resizeHandles val="exact"/>
        </dgm:presLayoutVars>
      </dgm:prSet>
      <dgm:spPr/>
    </dgm:pt>
    <dgm:pt modelId="{C5594DCD-EE2B-427E-8600-07CD06AFDF1B}" type="pres">
      <dgm:prSet presAssocID="{8B07F09B-F04D-4435-9B69-D1AC59E7F68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F8AE89-0408-4622-A8B2-F906E043409F}" type="pres">
      <dgm:prSet presAssocID="{DD9B9FD0-94F7-44AC-9F10-C3561A47558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193A86A3-A134-48EE-9765-E5632B0B15F8}" type="pres">
      <dgm:prSet presAssocID="{DD9B9FD0-94F7-44AC-9F10-C3561A475586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A101310-2E55-4258-9443-F61886E3D538}" type="pres">
      <dgm:prSet presAssocID="{D98986EA-B40E-4BEC-8821-2EE03FEDE92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F0D9CE6-92D7-4344-9C6F-4BF1B4B9CE66}" type="pres">
      <dgm:prSet presAssocID="{AA877A5D-3A9C-4F6D-A473-2A5CB4CB42DA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A6353361-0258-412D-8C28-24B75389D314}" type="pres">
      <dgm:prSet presAssocID="{AA877A5D-3A9C-4F6D-A473-2A5CB4CB42DA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7A6835C5-EF7E-48DA-8D96-2BC53894A8A1}" type="pres">
      <dgm:prSet presAssocID="{6B255472-4755-4150-AD57-5B24817AA91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623A31A-103A-4144-A4C8-81A7D952A1C6}" type="pres">
      <dgm:prSet presAssocID="{D96F57FA-6ABE-4A38-9D69-AB53E1738DAF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C957A7D1-32FF-4E05-9B7F-84CD4BDE4647}" type="pres">
      <dgm:prSet presAssocID="{D96F57FA-6ABE-4A38-9D69-AB53E1738DAF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832BF58D-DB3D-45B4-B959-8FC7F0406CD2}" type="pres">
      <dgm:prSet presAssocID="{3011F538-5FC9-44AA-9357-E4D4744975E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95E8856-E9D2-4884-AA04-4D07254304EE}" type="presOf" srcId="{DD9B9FD0-94F7-44AC-9F10-C3561A475586}" destId="{06F8AE89-0408-4622-A8B2-F906E043409F}" srcOrd="0" destOrd="0" presId="urn:microsoft.com/office/officeart/2005/8/layout/process1"/>
    <dgm:cxn modelId="{BC64A491-C353-4C23-B282-253C4FE86CEE}" type="presOf" srcId="{3011F538-5FC9-44AA-9357-E4D4744975E7}" destId="{832BF58D-DB3D-45B4-B959-8FC7F0406CD2}" srcOrd="0" destOrd="0" presId="urn:microsoft.com/office/officeart/2005/8/layout/process1"/>
    <dgm:cxn modelId="{58A2C46C-16F8-4983-9F6E-9E62E6BA862B}" srcId="{5B4552AF-3105-47D0-8480-EB414433E4C4}" destId="{6B255472-4755-4150-AD57-5B24817AA91E}" srcOrd="2" destOrd="0" parTransId="{A71D7812-A2E3-4329-BF30-CFB62767312B}" sibTransId="{D96F57FA-6ABE-4A38-9D69-AB53E1738DAF}"/>
    <dgm:cxn modelId="{2CF66E42-AE3F-48DE-9C40-5A6922A58BA0}" type="presOf" srcId="{DD9B9FD0-94F7-44AC-9F10-C3561A475586}" destId="{193A86A3-A134-48EE-9765-E5632B0B15F8}" srcOrd="1" destOrd="0" presId="urn:microsoft.com/office/officeart/2005/8/layout/process1"/>
    <dgm:cxn modelId="{883A2BB0-A94D-4C68-8159-EA35AE02B6B4}" srcId="{5B4552AF-3105-47D0-8480-EB414433E4C4}" destId="{D98986EA-B40E-4BEC-8821-2EE03FEDE92E}" srcOrd="1" destOrd="0" parTransId="{3C114627-7BE0-4D8D-9A8B-90E6724340B5}" sibTransId="{AA877A5D-3A9C-4F6D-A473-2A5CB4CB42DA}"/>
    <dgm:cxn modelId="{A900939B-1CCD-44F0-96BE-A1584193C4AB}" type="presOf" srcId="{AA877A5D-3A9C-4F6D-A473-2A5CB4CB42DA}" destId="{BF0D9CE6-92D7-4344-9C6F-4BF1B4B9CE66}" srcOrd="0" destOrd="0" presId="urn:microsoft.com/office/officeart/2005/8/layout/process1"/>
    <dgm:cxn modelId="{379F0B0E-D281-4E91-99E2-1D5BAF6F2ED8}" type="presOf" srcId="{D96F57FA-6ABE-4A38-9D69-AB53E1738DAF}" destId="{C957A7D1-32FF-4E05-9B7F-84CD4BDE4647}" srcOrd="1" destOrd="0" presId="urn:microsoft.com/office/officeart/2005/8/layout/process1"/>
    <dgm:cxn modelId="{5FD08CBB-D8A0-406F-B5B9-CB6C3E646D01}" type="presOf" srcId="{6B255472-4755-4150-AD57-5B24817AA91E}" destId="{7A6835C5-EF7E-48DA-8D96-2BC53894A8A1}" srcOrd="0" destOrd="0" presId="urn:microsoft.com/office/officeart/2005/8/layout/process1"/>
    <dgm:cxn modelId="{F1E44AC6-10C1-4E45-B707-1EBABC4D002A}" type="presOf" srcId="{8B07F09B-F04D-4435-9B69-D1AC59E7F686}" destId="{C5594DCD-EE2B-427E-8600-07CD06AFDF1B}" srcOrd="0" destOrd="0" presId="urn:microsoft.com/office/officeart/2005/8/layout/process1"/>
    <dgm:cxn modelId="{C0C9D1E6-B042-47FD-9795-31F53CC87850}" type="presOf" srcId="{D98986EA-B40E-4BEC-8821-2EE03FEDE92E}" destId="{8A101310-2E55-4258-9443-F61886E3D538}" srcOrd="0" destOrd="0" presId="urn:microsoft.com/office/officeart/2005/8/layout/process1"/>
    <dgm:cxn modelId="{D6B859C0-B463-4E08-91CF-293951BE34E1}" type="presOf" srcId="{5B4552AF-3105-47D0-8480-EB414433E4C4}" destId="{44D24226-7609-4729-92C4-BFFC78C80ABA}" srcOrd="0" destOrd="0" presId="urn:microsoft.com/office/officeart/2005/8/layout/process1"/>
    <dgm:cxn modelId="{A2F09E78-2AEE-4404-8DB4-9EA2678430FD}" type="presOf" srcId="{AA877A5D-3A9C-4F6D-A473-2A5CB4CB42DA}" destId="{A6353361-0258-412D-8C28-24B75389D314}" srcOrd="1" destOrd="0" presId="urn:microsoft.com/office/officeart/2005/8/layout/process1"/>
    <dgm:cxn modelId="{42D523A8-1EE7-42A0-8A8E-88FC8D73E3A2}" srcId="{5B4552AF-3105-47D0-8480-EB414433E4C4}" destId="{3011F538-5FC9-44AA-9357-E4D4744975E7}" srcOrd="3" destOrd="0" parTransId="{C11767AD-7936-47A1-BB0C-CE18463CE044}" sibTransId="{104E7EEC-E1B3-42DD-94FE-D68F78350038}"/>
    <dgm:cxn modelId="{4AB9D339-720D-4BF8-8E42-C8F7AB9DC0EC}" type="presOf" srcId="{D96F57FA-6ABE-4A38-9D69-AB53E1738DAF}" destId="{F623A31A-103A-4144-A4C8-81A7D952A1C6}" srcOrd="0" destOrd="0" presId="urn:microsoft.com/office/officeart/2005/8/layout/process1"/>
    <dgm:cxn modelId="{CBAEF72C-0D89-4568-BFD0-237405E522B5}" srcId="{5B4552AF-3105-47D0-8480-EB414433E4C4}" destId="{8B07F09B-F04D-4435-9B69-D1AC59E7F686}" srcOrd="0" destOrd="0" parTransId="{537D9D42-FD70-400B-ACE4-A0C1771F5410}" sibTransId="{DD9B9FD0-94F7-44AC-9F10-C3561A475586}"/>
    <dgm:cxn modelId="{8C27C4CA-7CAF-4A61-9F75-8373542491DF}" type="presParOf" srcId="{44D24226-7609-4729-92C4-BFFC78C80ABA}" destId="{C5594DCD-EE2B-427E-8600-07CD06AFDF1B}" srcOrd="0" destOrd="0" presId="urn:microsoft.com/office/officeart/2005/8/layout/process1"/>
    <dgm:cxn modelId="{8DBD37AE-203B-4D07-91EB-3A57E2AC790D}" type="presParOf" srcId="{44D24226-7609-4729-92C4-BFFC78C80ABA}" destId="{06F8AE89-0408-4622-A8B2-F906E043409F}" srcOrd="1" destOrd="0" presId="urn:microsoft.com/office/officeart/2005/8/layout/process1"/>
    <dgm:cxn modelId="{373AB23B-0690-481D-8417-8E21567899AB}" type="presParOf" srcId="{06F8AE89-0408-4622-A8B2-F906E043409F}" destId="{193A86A3-A134-48EE-9765-E5632B0B15F8}" srcOrd="0" destOrd="0" presId="urn:microsoft.com/office/officeart/2005/8/layout/process1"/>
    <dgm:cxn modelId="{6E1E2266-2A24-4B1D-945A-F1F74A47970A}" type="presParOf" srcId="{44D24226-7609-4729-92C4-BFFC78C80ABA}" destId="{8A101310-2E55-4258-9443-F61886E3D538}" srcOrd="2" destOrd="0" presId="urn:microsoft.com/office/officeart/2005/8/layout/process1"/>
    <dgm:cxn modelId="{BB71DF7C-9A6A-4F7B-8833-C970EB7E6083}" type="presParOf" srcId="{44D24226-7609-4729-92C4-BFFC78C80ABA}" destId="{BF0D9CE6-92D7-4344-9C6F-4BF1B4B9CE66}" srcOrd="3" destOrd="0" presId="urn:microsoft.com/office/officeart/2005/8/layout/process1"/>
    <dgm:cxn modelId="{93A9C1BC-46E9-46A3-B4AC-A1F6AB6F4568}" type="presParOf" srcId="{BF0D9CE6-92D7-4344-9C6F-4BF1B4B9CE66}" destId="{A6353361-0258-412D-8C28-24B75389D314}" srcOrd="0" destOrd="0" presId="urn:microsoft.com/office/officeart/2005/8/layout/process1"/>
    <dgm:cxn modelId="{A765C29B-A643-4BA2-B0D6-2B7D5C89BC85}" type="presParOf" srcId="{44D24226-7609-4729-92C4-BFFC78C80ABA}" destId="{7A6835C5-EF7E-48DA-8D96-2BC53894A8A1}" srcOrd="4" destOrd="0" presId="urn:microsoft.com/office/officeart/2005/8/layout/process1"/>
    <dgm:cxn modelId="{5440F0C5-2922-4B36-9893-283C74B31EB5}" type="presParOf" srcId="{44D24226-7609-4729-92C4-BFFC78C80ABA}" destId="{F623A31A-103A-4144-A4C8-81A7D952A1C6}" srcOrd="5" destOrd="0" presId="urn:microsoft.com/office/officeart/2005/8/layout/process1"/>
    <dgm:cxn modelId="{442C1C81-5054-4F36-B830-F0C385ABB091}" type="presParOf" srcId="{F623A31A-103A-4144-A4C8-81A7D952A1C6}" destId="{C957A7D1-32FF-4E05-9B7F-84CD4BDE4647}" srcOrd="0" destOrd="0" presId="urn:microsoft.com/office/officeart/2005/8/layout/process1"/>
    <dgm:cxn modelId="{476245CC-36D5-49AA-8836-031AB6F03A7E}" type="presParOf" srcId="{44D24226-7609-4729-92C4-BFFC78C80ABA}" destId="{832BF58D-DB3D-45B4-B959-8FC7F0406CD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94DCD-EE2B-427E-8600-07CD06AFDF1B}">
      <dsp:nvSpPr>
        <dsp:cNvPr id="0" name=""/>
        <dsp:cNvSpPr/>
      </dsp:nvSpPr>
      <dsp:spPr>
        <a:xfrm>
          <a:off x="2594" y="0"/>
          <a:ext cx="1134512" cy="42575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N1</a:t>
          </a:r>
          <a:endParaRPr lang="zh-TW" altLang="en-US" sz="1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5064" y="12470"/>
        <a:ext cx="1109572" cy="400818"/>
      </dsp:txXfrm>
    </dsp:sp>
    <dsp:sp modelId="{06F8AE89-0408-4622-A8B2-F906E043409F}">
      <dsp:nvSpPr>
        <dsp:cNvPr id="0" name=""/>
        <dsp:cNvSpPr/>
      </dsp:nvSpPr>
      <dsp:spPr>
        <a:xfrm>
          <a:off x="1250558" y="72199"/>
          <a:ext cx="240516" cy="281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250558" y="128471"/>
        <a:ext cx="168361" cy="168815"/>
      </dsp:txXfrm>
    </dsp:sp>
    <dsp:sp modelId="{8A101310-2E55-4258-9443-F61886E3D538}">
      <dsp:nvSpPr>
        <dsp:cNvPr id="0" name=""/>
        <dsp:cNvSpPr/>
      </dsp:nvSpPr>
      <dsp:spPr>
        <a:xfrm>
          <a:off x="1590912" y="0"/>
          <a:ext cx="1134512" cy="42575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N2</a:t>
          </a:r>
          <a:endParaRPr lang="zh-TW" altLang="en-US" sz="1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603382" y="12470"/>
        <a:ext cx="1109572" cy="400818"/>
      </dsp:txXfrm>
    </dsp:sp>
    <dsp:sp modelId="{BF0D9CE6-92D7-4344-9C6F-4BF1B4B9CE66}">
      <dsp:nvSpPr>
        <dsp:cNvPr id="0" name=""/>
        <dsp:cNvSpPr/>
      </dsp:nvSpPr>
      <dsp:spPr>
        <a:xfrm>
          <a:off x="2838876" y="72199"/>
          <a:ext cx="240516" cy="281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838876" y="128471"/>
        <a:ext cx="168361" cy="168815"/>
      </dsp:txXfrm>
    </dsp:sp>
    <dsp:sp modelId="{7A6835C5-EF7E-48DA-8D96-2BC53894A8A1}">
      <dsp:nvSpPr>
        <dsp:cNvPr id="0" name=""/>
        <dsp:cNvSpPr/>
      </dsp:nvSpPr>
      <dsp:spPr>
        <a:xfrm>
          <a:off x="3179230" y="0"/>
          <a:ext cx="1134512" cy="42575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N3</a:t>
          </a:r>
          <a:endParaRPr lang="zh-TW" altLang="en-US" sz="1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3191700" y="12470"/>
        <a:ext cx="1109572" cy="400818"/>
      </dsp:txXfrm>
    </dsp:sp>
    <dsp:sp modelId="{F623A31A-103A-4144-A4C8-81A7D952A1C6}">
      <dsp:nvSpPr>
        <dsp:cNvPr id="0" name=""/>
        <dsp:cNvSpPr/>
      </dsp:nvSpPr>
      <dsp:spPr>
        <a:xfrm>
          <a:off x="4427194" y="72199"/>
          <a:ext cx="240516" cy="2813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100" b="0" kern="120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427194" y="128471"/>
        <a:ext cx="168361" cy="168815"/>
      </dsp:txXfrm>
    </dsp:sp>
    <dsp:sp modelId="{832BF58D-DB3D-45B4-B959-8FC7F0406CD2}">
      <dsp:nvSpPr>
        <dsp:cNvPr id="0" name=""/>
        <dsp:cNvSpPr/>
      </dsp:nvSpPr>
      <dsp:spPr>
        <a:xfrm>
          <a:off x="4767548" y="0"/>
          <a:ext cx="1134512" cy="42575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7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N4</a:t>
          </a:r>
          <a:endParaRPr lang="zh-TW" altLang="en-US" sz="17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4780018" y="12470"/>
        <a:ext cx="1109572" cy="400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7F746A-8A6A-483B-8BAB-F1974D22D008}" type="datetimeFigureOut">
              <a:rPr lang="zh-TW" altLang="en-US" smtClean="0"/>
              <a:t>2014/4/9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1266A-7ED2-4466-ADDD-2A4DF60436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78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1EE86-2248-47AB-B0D2-570DDCA6C827}" type="datetimeFigureOut">
              <a:rPr lang="zh-TW" altLang="en-US" smtClean="0"/>
              <a:t>2014/4/9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1494E-939D-4066-A89B-E61C7A2971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40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Continuation of the save concept by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Dr.Peng</a:t>
            </a:r>
            <a:r>
              <a:rPr lang="en-US" altLang="zh-TW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 b="1" kern="1200" dirty="0" smtClean="0">
                <a:solidFill>
                  <a:schemeClr val="accent6"/>
                </a:solidFill>
                <a:latin typeface="+mn-lt"/>
                <a:ea typeface="+mn-ea"/>
                <a:cs typeface="Times New Roman" pitchFamily="18" charset="0"/>
              </a:rPr>
              <a:t>simplicity</a:t>
            </a:r>
            <a:r>
              <a:rPr lang="en-US" altLang="zh-TW" sz="800" b="0" kern="1200" dirty="0" smtClean="0">
                <a:solidFill>
                  <a:schemeClr val="accent6"/>
                </a:solidFill>
                <a:latin typeface="+mn-lt"/>
                <a:ea typeface="+mn-ea"/>
                <a:cs typeface="Times New Roman" pitchFamily="18" charset="0"/>
              </a:rPr>
              <a:t> </a:t>
            </a:r>
            <a:r>
              <a:rPr lang="en-US" altLang="zh-TW" sz="8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</a:t>
            </a:r>
            <a:r>
              <a:rPr lang="en-US" altLang="zh-TW" sz="8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Unified Theory of Electromagnetics</a:t>
            </a:r>
            <a:endParaRPr lang="en-US" altLang="zh-TW" sz="800" b="0" kern="1200" dirty="0" smtClean="0">
              <a:solidFill>
                <a:schemeClr val="accent6"/>
              </a:solidFill>
              <a:latin typeface="+mn-lt"/>
              <a:ea typeface="+mn-ea"/>
              <a:cs typeface="Times New Roman" pitchFamily="18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chemeClr val="accent5"/>
                </a:solidFill>
                <a:cs typeface="Times New Roman" pitchFamily="18" charset="0"/>
              </a:rPr>
              <a:t>Accessibility </a:t>
            </a:r>
            <a:r>
              <a:rPr lang="en-US" altLang="zh-TW" sz="1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– </a:t>
            </a:r>
            <a:r>
              <a:rPr lang="en-US" altLang="zh-TW" sz="1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Cyber-Learning</a:t>
            </a:r>
            <a:r>
              <a:rPr lang="en-US" altLang="zh-TW" sz="1200" baseline="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Platform</a:t>
            </a:r>
            <a:endParaRPr lang="en-US" altLang="zh-TW" b="1" dirty="0" smtClean="0">
              <a:solidFill>
                <a:schemeClr val="accent5"/>
              </a:solidFill>
              <a:cs typeface="Times New Roman" pitchFamily="18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chemeClr val="accent4"/>
                </a:solidFill>
                <a:cs typeface="Times New Roman" pitchFamily="18" charset="0"/>
              </a:rPr>
              <a:t>visualize</a:t>
            </a:r>
            <a:r>
              <a:rPr lang="en-US" altLang="zh-TW" dirty="0" smtClean="0">
                <a:solidFill>
                  <a:schemeClr val="accent4"/>
                </a:solidFill>
                <a:cs typeface="Times New Roman" pitchFamily="18" charset="0"/>
              </a:rPr>
              <a:t> </a:t>
            </a:r>
            <a:r>
              <a:rPr lang="en-US" altLang="zh-TW" sz="1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- </a:t>
            </a:r>
            <a:r>
              <a:rPr lang="en-US" altLang="zh-TW" sz="1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Web-based Interactive Learning  Assistant</a:t>
            </a:r>
            <a:endParaRPr lang="en-US" altLang="zh-TW" dirty="0" smtClean="0">
              <a:solidFill>
                <a:schemeClr val="accent4"/>
              </a:solidFill>
              <a:cs typeface="Times New Roman" pitchFamily="18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chemeClr val="accent3"/>
                </a:solidFill>
                <a:cs typeface="Times New Roman" pitchFamily="18" charset="0"/>
              </a:rPr>
              <a:t>Edutainment </a:t>
            </a: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- </a:t>
            </a:r>
            <a:r>
              <a:rPr lang="en-US" altLang="zh-TW" sz="3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Lego Application to EM Lab</a:t>
            </a:r>
            <a:endParaRPr lang="en-US" altLang="zh-TW" sz="3200" dirty="0" smtClean="0">
              <a:solidFill>
                <a:schemeClr val="tx2">
                  <a:lumMod val="50000"/>
                </a:schemeClr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b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73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he Dynamic Learning Path is to allow students to go through post-test to determine whether to proceed to the next lesson</a:t>
            </a:r>
          </a:p>
          <a:p>
            <a:r>
              <a:rPr lang="en-US" altLang="zh-TW" dirty="0" smtClean="0"/>
              <a:t>If pass n2-&gt;n3</a:t>
            </a:r>
          </a:p>
          <a:p>
            <a:r>
              <a:rPr lang="en-US" altLang="zh-TW" dirty="0" smtClean="0"/>
              <a:t>Else Continuous Learning n2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732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第一年的執行成果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054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11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11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11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11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SAVE</a:t>
            </a:r>
            <a:r>
              <a:rPr lang="zh-TW" altLang="en-US" dirty="0" smtClean="0"/>
              <a:t>的各項解說：</a:t>
            </a: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800" b="1" kern="1200" dirty="0" smtClean="0">
                <a:solidFill>
                  <a:schemeClr val="accent6"/>
                </a:solidFill>
                <a:latin typeface="+mn-lt"/>
                <a:ea typeface="+mn-ea"/>
                <a:cs typeface="Times New Roman" pitchFamily="18" charset="0"/>
              </a:rPr>
              <a:t>simplicity</a:t>
            </a:r>
            <a:r>
              <a:rPr lang="en-US" altLang="zh-TW" sz="800" b="0" kern="1200" dirty="0" smtClean="0">
                <a:solidFill>
                  <a:schemeClr val="accent6"/>
                </a:solidFill>
                <a:latin typeface="+mn-lt"/>
                <a:ea typeface="+mn-ea"/>
                <a:cs typeface="Times New Roman" pitchFamily="18" charset="0"/>
              </a:rPr>
              <a:t> </a:t>
            </a:r>
            <a:r>
              <a:rPr lang="zh-TW" altLang="en-US" sz="800" b="0" kern="1200" dirty="0" smtClean="0">
                <a:solidFill>
                  <a:schemeClr val="accent6"/>
                </a:solidFill>
                <a:latin typeface="+mn-lt"/>
                <a:ea typeface="+mn-ea"/>
                <a:cs typeface="Times New Roman" pitchFamily="18" charset="0"/>
              </a:rPr>
              <a:t>：</a:t>
            </a:r>
            <a:r>
              <a:rPr lang="en-US" altLang="zh-TW" sz="12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Times New Roman" pitchFamily="18" charset="0"/>
              </a:rPr>
              <a:t>multimedia course material</a:t>
            </a:r>
          </a:p>
          <a:p>
            <a:r>
              <a:rPr lang="en-US" altLang="zh-TW" b="1" dirty="0" smtClean="0">
                <a:solidFill>
                  <a:schemeClr val="accent5"/>
                </a:solidFill>
                <a:cs typeface="Times New Roman" pitchFamily="18" charset="0"/>
              </a:rPr>
              <a:t>accessibility</a:t>
            </a:r>
            <a:r>
              <a:rPr lang="en-US" altLang="zh-TW" dirty="0" smtClean="0">
                <a:solidFill>
                  <a:schemeClr val="accent5"/>
                </a:solidFill>
                <a:cs typeface="Times New Roman" pitchFamily="18" charset="0"/>
              </a:rPr>
              <a:t> </a:t>
            </a:r>
            <a:r>
              <a:rPr lang="zh-TW" altLang="en-US" dirty="0" smtClean="0">
                <a:solidFill>
                  <a:schemeClr val="accent5"/>
                </a:solidFill>
                <a:cs typeface="Times New Roman" pitchFamily="18" charset="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via internet</a:t>
            </a:r>
          </a:p>
          <a:p>
            <a:r>
              <a:rPr lang="en-US" altLang="zh-TW" b="1" dirty="0" smtClean="0">
                <a:solidFill>
                  <a:schemeClr val="accent4"/>
                </a:solidFill>
                <a:cs typeface="Times New Roman" pitchFamily="18" charset="0"/>
              </a:rPr>
              <a:t>visualize</a:t>
            </a:r>
            <a:r>
              <a:rPr lang="en-US" altLang="zh-TW" dirty="0" smtClean="0">
                <a:solidFill>
                  <a:schemeClr val="accent4"/>
                </a:solidFill>
                <a:cs typeface="Times New Roman" pitchFamily="18" charset="0"/>
              </a:rPr>
              <a:t> </a:t>
            </a:r>
            <a:r>
              <a:rPr lang="zh-TW" altLang="en-US" dirty="0" smtClean="0">
                <a:solidFill>
                  <a:schemeClr val="accent4"/>
                </a:solidFill>
                <a:cs typeface="Times New Roman" pitchFamily="18" charset="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EM math equation animation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solidFill>
                  <a:schemeClr val="accent3"/>
                </a:solidFill>
                <a:cs typeface="Times New Roman" pitchFamily="18" charset="0"/>
              </a:rPr>
              <a:t>edutainment </a:t>
            </a:r>
            <a:r>
              <a:rPr lang="zh-TW" altLang="en-US" b="1" dirty="0" smtClean="0">
                <a:solidFill>
                  <a:schemeClr val="accent3"/>
                </a:solidFill>
                <a:cs typeface="Times New Roman" pitchFamily="18" charset="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multimedia course material, EM math equation animation and test bank</a:t>
            </a:r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48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Divide each full teaching material (</a:t>
            </a:r>
            <a:r>
              <a:rPr lang="en-US" altLang="zh-TW" sz="12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into several short teaching materials</a:t>
            </a:r>
            <a:endParaRPr lang="zh-TW" altLang="en-US" sz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produce each short teaching materials to multimedia materials</a:t>
            </a:r>
            <a:endParaRPr lang="zh-TW" altLang="en-US" sz="1200" dirty="0" smtClean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produce tests</a:t>
            </a:r>
            <a:b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zh-TW" altLang="en-US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完整投影片教材</a:t>
            </a: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zh-TW" altLang="en-US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分成好幾個簡短的教材</a:t>
            </a: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zh-TW" altLang="en-US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製作多媒體教材</a:t>
            </a: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zh-TW" altLang="en-US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完成課程內容</a:t>
            </a:r>
            <a:r>
              <a:rPr lang="en-US" altLang="zh-TW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zh-TW" altLang="en-US" sz="1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增加測驗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662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>
                <a:solidFill>
                  <a:schemeClr val="accent5"/>
                </a:solidFill>
                <a:cs typeface="Times New Roman" pitchFamily="18" charset="0"/>
              </a:rPr>
              <a:t>Accesslibity</a:t>
            </a:r>
            <a:r>
              <a:rPr lang="en-US" altLang="zh-TW" dirty="0" smtClean="0">
                <a:solidFill>
                  <a:schemeClr val="accent5"/>
                </a:solidFill>
                <a:cs typeface="Times New Roman" pitchFamily="18" charset="0"/>
              </a:rPr>
              <a:t>: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learning</a:t>
            </a:r>
            <a:r>
              <a:rPr lang="en-US" altLang="zh-TW" dirty="0" smtClean="0">
                <a:solidFill>
                  <a:schemeClr val="accent5"/>
                </a:solidFill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accent5"/>
                </a:solidFill>
                <a:cs typeface="Times New Roman" pitchFamily="18" charset="0"/>
              </a:rPr>
              <a:t>accessibility</a:t>
            </a:r>
            <a:r>
              <a:rPr lang="en-US" altLang="zh-TW" dirty="0" smtClean="0">
                <a:solidFill>
                  <a:schemeClr val="accent5"/>
                </a:solidFill>
                <a:cs typeface="Times New Roman" pitchFamily="18" charset="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via internet</a:t>
            </a:r>
            <a:b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</a:b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NCHC has a high-speed network and storage devices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Through </a:t>
            </a:r>
            <a:r>
              <a:rPr lang="en-US" altLang="zh-TW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twaren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, we have the capability to provide high-quality online learning platform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151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e-learning platform provide three system</a:t>
            </a:r>
          </a:p>
          <a:p>
            <a:r>
              <a:rPr lang="en-US" altLang="zh-TW" dirty="0" smtClean="0"/>
              <a:t>CMS: </a:t>
            </a:r>
            <a:r>
              <a:rPr lang="en-US" altLang="zh-TW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manage teaching materials</a:t>
            </a:r>
          </a:p>
          <a:p>
            <a:r>
              <a:rPr lang="en-US" altLang="zh-TW" dirty="0" smtClean="0"/>
              <a:t>LPMS: </a:t>
            </a:r>
            <a:r>
              <a:rPr lang="en-US" altLang="zh-TW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manage learning paths</a:t>
            </a:r>
            <a:endParaRPr lang="en-US" altLang="zh-TW" dirty="0" smtClean="0"/>
          </a:p>
          <a:p>
            <a:r>
              <a:rPr lang="en-US" altLang="zh-TW" dirty="0" smtClean="0"/>
              <a:t>LMS: </a:t>
            </a:r>
            <a:r>
              <a:rPr lang="en-US" altLang="zh-TW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manage class and students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4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 put the complex EM Math Equation for visualization</a:t>
            </a:r>
          </a:p>
          <a:p>
            <a:r>
              <a:rPr lang="en-US" altLang="zh-TW" dirty="0" smtClean="0"/>
              <a:t>Students in learning can be more easily understood the EM Math Equation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402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</a:t>
            </a:r>
            <a:r>
              <a:rPr lang="en-US" altLang="zh-TW" baseline="0" dirty="0" smtClean="0"/>
              <a:t> sample of the </a:t>
            </a:r>
            <a:r>
              <a:rPr lang="en-US" altLang="zh-TW" dirty="0" smtClean="0"/>
              <a:t>EM Math Equation Animation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6694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New EM math equation animation will use </a:t>
            </a:r>
            <a:r>
              <a:rPr lang="en-US" altLang="zh-TW" dirty="0" err="1" smtClean="0"/>
              <a:t>WebGL</a:t>
            </a:r>
            <a:r>
              <a:rPr lang="en-US" altLang="zh-TW" dirty="0" smtClean="0"/>
              <a:t> to develop</a:t>
            </a:r>
            <a:endParaRPr lang="zh-TW" altLang="en-US" dirty="0" smtClean="0"/>
          </a:p>
          <a:p>
            <a:r>
              <a:rPr lang="en-US" altLang="zh-TW" dirty="0" smtClean="0"/>
              <a:t>Provide more</a:t>
            </a:r>
            <a:r>
              <a:rPr lang="en-US" altLang="zh-TW" baseline="0" dirty="0" smtClean="0"/>
              <a:t> type and style of the EM </a:t>
            </a:r>
            <a:r>
              <a:rPr lang="en-US" altLang="zh-TW" dirty="0" smtClean="0"/>
              <a:t> math equation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46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學習路徑</a:t>
            </a:r>
            <a:r>
              <a:rPr lang="en-US" altLang="zh-TW" dirty="0" err="1" smtClean="0"/>
              <a:t>lpms</a:t>
            </a:r>
            <a:r>
              <a:rPr lang="zh-TW" altLang="en-US" dirty="0" smtClean="0"/>
              <a:t>的概念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Through the content in the CMS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Users can  combined the CMS</a:t>
            </a:r>
            <a:r>
              <a:rPr lang="en-US" altLang="zh-TW" baseline="0" dirty="0" smtClean="0"/>
              <a:t> content </a:t>
            </a:r>
            <a:r>
              <a:rPr lang="en-US" altLang="zh-TW" dirty="0" smtClean="0"/>
              <a:t>into a learning path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</a:t>
            </a:r>
            <a:r>
              <a:rPr lang="en-US" altLang="zh-TW" dirty="0" smtClean="0"/>
              <a:t>o design their own LPMS.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1494E-939D-4066-A89B-E61C7A297130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66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4168599"/>
            <a:ext cx="7772400" cy="1010394"/>
          </a:xfrm>
        </p:spPr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5176711"/>
            <a:ext cx="6400800" cy="1204617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3066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0">
          <a:blip r:embed="rId2" cstate="print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92696"/>
          </a:xfrm>
        </p:spPr>
        <p:txBody>
          <a:bodyPr/>
          <a:lstStyle>
            <a:lvl1pPr>
              <a:defRPr b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/>
          <a:lstStyle>
            <a:lvl1pPr marL="342900" indent="-342900">
              <a:spcBef>
                <a:spcPts val="1200"/>
              </a:spcBef>
              <a:buFont typeface="Wingdings" pitchFamily="2" charset="2"/>
              <a:buChar char="n"/>
              <a:defRPr baseline="0">
                <a:solidFill>
                  <a:srgbClr val="663300"/>
                </a:solidFill>
                <a:latin typeface="Times New Roman" pitchFamily="18" charset="0"/>
              </a:defRPr>
            </a:lvl1pPr>
            <a:lvl2pPr marL="742950" indent="-285750">
              <a:spcBef>
                <a:spcPts val="1000"/>
              </a:spcBef>
              <a:buFont typeface="Wingdings" pitchFamily="2" charset="2"/>
              <a:buChar char=""/>
              <a:defRPr baseline="0">
                <a:solidFill>
                  <a:srgbClr val="336600"/>
                </a:solidFill>
                <a:latin typeface="Times New Roman" pitchFamily="18" charset="0"/>
              </a:defRPr>
            </a:lvl2pPr>
            <a:lvl3pPr>
              <a:spcBef>
                <a:spcPts val="800"/>
              </a:spcBef>
              <a:defRPr baseline="0">
                <a:solidFill>
                  <a:srgbClr val="336600"/>
                </a:solidFill>
                <a:latin typeface="Times New Roman" pitchFamily="18" charset="0"/>
              </a:defRPr>
            </a:lvl3pPr>
            <a:lvl4pPr>
              <a:spcBef>
                <a:spcPts val="800"/>
              </a:spcBef>
              <a:defRPr baseline="0">
                <a:solidFill>
                  <a:srgbClr val="336600"/>
                </a:solidFill>
                <a:latin typeface="Times New Roman" pitchFamily="18" charset="0"/>
              </a:defRPr>
            </a:lvl4pPr>
            <a:lvl5pPr>
              <a:spcBef>
                <a:spcPts val="800"/>
              </a:spcBef>
              <a:defRPr baseline="0">
                <a:solidFill>
                  <a:srgbClr val="336600"/>
                </a:solidFill>
                <a:latin typeface="Times New Roman" pitchFamily="18" charset="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TextBox 8"/>
          <p:cNvSpPr txBox="1">
            <a:spLocks noChangeArrowheads="1"/>
          </p:cNvSpPr>
          <p:nvPr userDrawn="1"/>
        </p:nvSpPr>
        <p:spPr bwMode="auto">
          <a:xfrm>
            <a:off x="4499993" y="6561616"/>
            <a:ext cx="2952328" cy="338554"/>
          </a:xfrm>
          <a:prstGeom prst="rect">
            <a:avLst/>
          </a:prstGeom>
          <a:solidFill>
            <a:schemeClr val="accent6">
              <a:lumMod val="60000"/>
              <a:lumOff val="40000"/>
              <a:alpha val="67058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kumimoji="1" sz="16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b="1" dirty="0" smtClean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PRAGMA </a:t>
            </a:r>
            <a:r>
              <a:rPr lang="en-US" altLang="ko-KR" sz="1600" b="1" dirty="0" smtClean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26@ Tainan , Taiwan</a:t>
            </a:r>
            <a:endParaRPr lang="ko-KR" altLang="en-US" sz="1600" b="1" dirty="0">
              <a:solidFill>
                <a:srgbClr val="F8FDFE"/>
              </a:solidFill>
              <a:latin typeface="Trebuchet MS" pitchFamily="34" charset="0"/>
              <a:ea typeface="굴림" pitchFamily="34" charset="-127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9" b="52216"/>
          <a:stretch/>
        </p:blipFill>
        <p:spPr>
          <a:xfrm>
            <a:off x="-36512" y="6525344"/>
            <a:ext cx="2448272" cy="3237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06" r="7414"/>
          <a:stretch/>
        </p:blipFill>
        <p:spPr>
          <a:xfrm>
            <a:off x="1812404" y="6561616"/>
            <a:ext cx="2688344" cy="39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3356992"/>
            <a:ext cx="7772400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55576" y="4797152"/>
            <a:ext cx="7772400" cy="1212155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Box 8"/>
          <p:cNvSpPr txBox="1">
            <a:spLocks noChangeArrowheads="1"/>
          </p:cNvSpPr>
          <p:nvPr userDrawn="1"/>
        </p:nvSpPr>
        <p:spPr bwMode="auto">
          <a:xfrm>
            <a:off x="5094705" y="6525344"/>
            <a:ext cx="3077695" cy="338554"/>
          </a:xfrm>
          <a:prstGeom prst="rect">
            <a:avLst/>
          </a:prstGeom>
          <a:solidFill>
            <a:schemeClr val="accent6">
              <a:lumMod val="60000"/>
              <a:lumOff val="40000"/>
              <a:alpha val="67058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kumimoji="1" sz="16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600" b="1" dirty="0" smtClean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PRAGMA 25@Beijing</a:t>
            </a:r>
            <a:r>
              <a:rPr lang="en-US" altLang="ko-KR" sz="1600" b="1" dirty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, China</a:t>
            </a:r>
            <a:endParaRPr lang="ko-KR" altLang="en-US" sz="1600" b="1" dirty="0">
              <a:solidFill>
                <a:srgbClr val="F8FDFE"/>
              </a:solidFill>
              <a:latin typeface="Trebuchet MS" pitchFamily="34" charset="0"/>
              <a:ea typeface="굴림" pitchFamily="34" charset="-127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0033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40768"/>
            <a:ext cx="4038600" cy="49685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TextBox 8"/>
          <p:cNvSpPr txBox="1">
            <a:spLocks noChangeArrowheads="1"/>
          </p:cNvSpPr>
          <p:nvPr userDrawn="1"/>
        </p:nvSpPr>
        <p:spPr bwMode="auto">
          <a:xfrm>
            <a:off x="5094705" y="6525344"/>
            <a:ext cx="3077695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67058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kumimoji="1" sz="16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b="1" dirty="0" smtClean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3APRAGMA 25@Beijing</a:t>
            </a:r>
            <a:r>
              <a:rPr lang="en-US" altLang="ko-KR" sz="1800" b="1" dirty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, China</a:t>
            </a:r>
            <a:endParaRPr lang="ko-KR" altLang="en-US" sz="1800" b="1" dirty="0">
              <a:solidFill>
                <a:srgbClr val="F8FDFE"/>
              </a:solidFill>
              <a:latin typeface="Trebuchet MS" pitchFamily="34" charset="0"/>
              <a:ea typeface="굴림" pitchFamily="34" charset="-127"/>
            </a:endParaRPr>
          </a:p>
        </p:txBody>
      </p:sp>
      <p:sp>
        <p:nvSpPr>
          <p:cNvPr id="5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A3FB5AF1-7F7F-4D1C-B87C-F8014B10126C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920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340769"/>
            <a:ext cx="4040188" cy="6480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060848"/>
            <a:ext cx="4040188" cy="42484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340769"/>
            <a:ext cx="4041775" cy="64807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069960"/>
            <a:ext cx="4041775" cy="423935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投影片編號版面配置區 8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828F20DC-B831-4C92-BE88-DDB5E2384982}" type="slidenum">
              <a:rPr lang="zh-TW" altLang="en-US" smtClean="0"/>
              <a:pPr>
                <a:defRPr/>
              </a:pPr>
              <a:t>‹#›</a:t>
            </a:fld>
            <a:endParaRPr lang="zh-TW" altLang="en-US" dirty="0"/>
          </a:p>
        </p:txBody>
      </p:sp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5094705" y="6525344"/>
            <a:ext cx="3077695" cy="646331"/>
          </a:xfrm>
          <a:prstGeom prst="rect">
            <a:avLst/>
          </a:prstGeom>
          <a:solidFill>
            <a:schemeClr val="accent6">
              <a:lumMod val="60000"/>
              <a:lumOff val="40000"/>
              <a:alpha val="67058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Ø"/>
              <a:defRPr kumimoji="1" sz="24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kumimoji="1" sz="16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1200">
                <a:solidFill>
                  <a:schemeClr val="tx1"/>
                </a:solidFill>
                <a:latin typeface="맑은 고딕" pitchFamily="34" charset="-127"/>
                <a:ea typeface="맑은 고딕" pitchFamily="34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b="1" dirty="0" smtClean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4PRAGMA 25@Beijing</a:t>
            </a:r>
            <a:r>
              <a:rPr lang="en-US" altLang="ko-KR" sz="1800" b="1" dirty="0">
                <a:solidFill>
                  <a:srgbClr val="F8FDFE"/>
                </a:solidFill>
                <a:latin typeface="Trebuchet MS" pitchFamily="34" charset="0"/>
                <a:ea typeface="굴림" pitchFamily="34" charset="-127"/>
              </a:rPr>
              <a:t>, China</a:t>
            </a:r>
            <a:endParaRPr lang="ko-KR" altLang="en-US" sz="1800" b="1" dirty="0">
              <a:solidFill>
                <a:srgbClr val="F8FDFE"/>
              </a:solidFill>
              <a:latin typeface="Trebuchet MS" pitchFamily="34" charset="0"/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61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68313" y="71438"/>
            <a:ext cx="82296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908050"/>
            <a:ext cx="822960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  <p:sp>
        <p:nvSpPr>
          <p:cNvPr id="5" name="Rectangle 93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244408" y="6525344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16CE3C-9A76-4DDF-BEAA-856D602EDC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rgbClr val="002776"/>
          </a:solidFill>
          <a:latin typeface="Times New Roman" pitchFamily="18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2776"/>
          </a:solidFill>
          <a:latin typeface="Arial" charset="0"/>
          <a:ea typeface="微軟正黑體" pitchFamily="34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7F7F7F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7F7F7F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7F7F7F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7F7F7F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jpe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0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4.png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jpeg"/><Relationship Id="rId11" Type="http://schemas.openxmlformats.org/officeDocument/2006/relationships/image" Target="../media/image39.wmf"/><Relationship Id="rId5" Type="http://schemas.openxmlformats.org/officeDocument/2006/relationships/image" Target="../media/image42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1.png"/><Relationship Id="rId9" Type="http://schemas.openxmlformats.org/officeDocument/2006/relationships/image" Target="../media/image38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 bwMode="auto">
          <a:xfrm>
            <a:off x="395536" y="2420889"/>
            <a:ext cx="8352928" cy="172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2060"/>
                </a:solidFill>
                <a:latin typeface="Times New Roman" pitchFamily="18" charset="0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2776"/>
                </a:solidFill>
                <a:latin typeface="Arial" charset="0"/>
                <a:ea typeface="微軟正黑體" pitchFamily="34" charset="-120"/>
              </a:defRPr>
            </a:lvl9pPr>
          </a:lstStyle>
          <a:p>
            <a:r>
              <a:rPr lang="en-US" altLang="zh-TW" dirty="0">
                <a:cs typeface="Times New Roman" pitchFamily="18" charset="0"/>
              </a:rPr>
              <a:t>Cyber-Learning Activities in </a:t>
            </a:r>
            <a:r>
              <a:rPr lang="en-US" altLang="zh-TW" dirty="0" smtClean="0">
                <a:cs typeface="Times New Roman" pitchFamily="18" charset="0"/>
              </a:rPr>
              <a:t>Taiwan ---</a:t>
            </a:r>
            <a:r>
              <a:rPr lang="en-US" altLang="zh-TW" dirty="0" smtClean="0">
                <a:cs typeface="Times New Roman" pitchFamily="18" charset="0"/>
              </a:rPr>
              <a:t> </a:t>
            </a:r>
            <a:r>
              <a:rPr lang="en-US" altLang="zh-TW" dirty="0" smtClean="0">
                <a:cs typeface="Times New Roman" pitchFamily="18" charset="0"/>
              </a:rPr>
              <a:t>EM </a:t>
            </a:r>
            <a:r>
              <a:rPr lang="en-US" altLang="zh-TW" dirty="0" smtClean="0">
                <a:cs typeface="Times New Roman" pitchFamily="18" charset="0"/>
              </a:rPr>
              <a:t>Education</a:t>
            </a:r>
            <a:endParaRPr lang="zh-TW" altLang="en-US" dirty="0">
              <a:cs typeface="Times New Roman" pitchFamily="18" charset="0"/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 bwMode="auto">
          <a:xfrm>
            <a:off x="813361" y="4581128"/>
            <a:ext cx="7560840" cy="14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l" rtl="0" fontAlgn="base" latinLnBrk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fontAlgn="base" latinLnBrk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fontAlgn="base" latinLnBrk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fontAlgn="base" latinLnBrk="1">
              <a:spcBef>
                <a:spcPct val="20000"/>
              </a:spcBef>
              <a:spcAft>
                <a:spcPct val="0"/>
              </a:spcAft>
              <a:buNone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fr-FR" altLang="zh-TW" sz="2800" b="1" kern="0" dirty="0" smtClean="0">
                <a:solidFill>
                  <a:srgbClr val="3F4B19"/>
                </a:solidFill>
                <a:latin typeface="Times New Roman" pitchFamily="18" charset="0"/>
                <a:cs typeface="Times New Roman" pitchFamily="18" charset="0"/>
              </a:rPr>
              <a:t>Hsi-Ching Lin</a:t>
            </a:r>
          </a:p>
          <a:p>
            <a:pPr algn="ctr"/>
            <a:r>
              <a:rPr lang="en-US" altLang="zh-TW" sz="2800" b="1" kern="0" dirty="0" smtClean="0">
                <a:solidFill>
                  <a:srgbClr val="3F4B19"/>
                </a:solidFill>
                <a:latin typeface="Times New Roman" pitchFamily="18" charset="0"/>
                <a:cs typeface="Times New Roman" pitchFamily="18" charset="0"/>
              </a:rPr>
              <a:t>NCHC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17618" r="11549" b="55012"/>
          <a:stretch/>
        </p:blipFill>
        <p:spPr bwMode="auto">
          <a:xfrm>
            <a:off x="-36512" y="332656"/>
            <a:ext cx="9191297" cy="2002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2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7772400" cy="908720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ccessibility</a:t>
            </a:r>
          </a:p>
        </p:txBody>
      </p:sp>
      <p:sp>
        <p:nvSpPr>
          <p:cNvPr id="13315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07375" cy="4572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Providing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eamless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accessibility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regardless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of the platforms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Taking advantage of modern mobile devices and  high speed data links.</a:t>
            </a: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Establishing tight connection with National Center for High-performance Computing (NCHC), Taiwan.</a:t>
            </a:r>
          </a:p>
          <a:p>
            <a:endParaRPr lang="zh-TW" altLang="en-US" dirty="0" smtClean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6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67544" y="19472"/>
            <a:ext cx="7772400" cy="889248"/>
          </a:xfrm>
        </p:spPr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isualization</a:t>
            </a:r>
          </a:p>
        </p:txBody>
      </p:sp>
      <p:sp>
        <p:nvSpPr>
          <p:cNvPr id="13315" name="內容版面配置區 2"/>
          <p:cNvSpPr>
            <a:spLocks noGrp="1"/>
          </p:cNvSpPr>
          <p:nvPr>
            <p:ph sz="quarter" idx="1"/>
          </p:nvPr>
        </p:nvSpPr>
        <p:spPr>
          <a:xfrm>
            <a:off x="539552" y="1196752"/>
            <a:ext cx="8207375" cy="532859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 number of EM Animations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to elaborate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the physical phenomena in EM fields/waves.</a:t>
            </a:r>
          </a:p>
          <a:p>
            <a:pPr marL="620713" indent="-77788">
              <a:buFont typeface="Wingdings" pitchFamily="2" charset="2"/>
              <a:buChar char="ü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Have received excellent feedbacks.     </a:t>
            </a: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Video chips for self-learning</a:t>
            </a:r>
          </a:p>
          <a:p>
            <a:pPr marL="542925" indent="0">
              <a:buFont typeface="Wingdings" pitchFamily="2" charset="2"/>
              <a:buChar char="ü"/>
            </a:pP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Semi-open course ware.</a:t>
            </a:r>
          </a:p>
          <a:p>
            <a:pPr marL="542925" indent="0">
              <a:buFont typeface="Wingdings" pitchFamily="2" charset="2"/>
              <a:buChar char="ü"/>
            </a:pP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15-20 </a:t>
            </a:r>
            <a:r>
              <a:rPr lang="en-US" altLang="zh-TW" sz="3200" dirty="0" err="1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mins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per chip. </a:t>
            </a:r>
          </a:p>
          <a:p>
            <a:pPr marL="542925" indent="0">
              <a:buFont typeface="Wingdings" pitchFamily="2" charset="2"/>
              <a:buChar char="ü"/>
            </a:pP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Customized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self-learning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paths.</a:t>
            </a:r>
          </a:p>
          <a:p>
            <a:pPr marL="542925" indent="0">
              <a:buFont typeface="Wingdings" pitchFamily="2" charset="2"/>
              <a:buChar char="ü"/>
            </a:pP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Adaptive learning curve.</a:t>
            </a:r>
            <a:endParaRPr lang="zh-TW" altLang="en-US" dirty="0" smtClean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57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67544" y="19472"/>
            <a:ext cx="7772400" cy="889248"/>
          </a:xfrm>
        </p:spPr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E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dutainment</a:t>
            </a:r>
          </a:p>
        </p:txBody>
      </p:sp>
      <p:sp>
        <p:nvSpPr>
          <p:cNvPr id="13315" name="內容版面配置區 2"/>
          <p:cNvSpPr>
            <a:spLocks noGrp="1"/>
          </p:cNvSpPr>
          <p:nvPr>
            <p:ph sz="quarter" idx="1"/>
          </p:nvPr>
        </p:nvSpPr>
        <p:spPr>
          <a:xfrm>
            <a:off x="323528" y="1124744"/>
            <a:ext cx="8423399" cy="532859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Have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fun with C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reative “LEGO” Experiments.</a:t>
            </a:r>
            <a:endParaRPr lang="en-US" altLang="zh-TW" sz="3200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 marL="449263" indent="0">
              <a:buFont typeface="Wingdings" pitchFamily="2" charset="2"/>
              <a:buChar char="ü"/>
            </a:pPr>
            <a:r>
              <a:rPr lang="en-US" altLang="zh-TW" sz="3200" dirty="0" smtClean="0">
                <a:solidFill>
                  <a:srgbClr val="0000FF"/>
                </a:solidFill>
              </a:rPr>
              <a:t>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stimulate students’ curiosity and interest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toward EM theory.</a:t>
            </a:r>
            <a:endParaRPr lang="en-US" altLang="zh-TW" sz="32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Have fun with EM Animations.</a:t>
            </a:r>
          </a:p>
          <a:p>
            <a:pPr marL="542925" indent="-93663">
              <a:buFont typeface="Wingdings" pitchFamily="2" charset="2"/>
              <a:buChar char="ü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It does work!     </a:t>
            </a:r>
          </a:p>
          <a:p>
            <a:pPr>
              <a:buFontTx/>
              <a:buChar char="-"/>
            </a:pP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Have fun with the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Video Chips and</a:t>
            </a:r>
          </a:p>
          <a:p>
            <a:pPr marL="542925" indent="-93663">
              <a:buFont typeface="Wingdings" pitchFamily="2" charset="2"/>
              <a:buChar char="ü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“Enjoy” a quiz bank with more than 2200 </a:t>
            </a:r>
          </a:p>
          <a:p>
            <a:pPr marL="449262" indent="0">
              <a:buNone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     problems collected from experts in Taiwan.     </a:t>
            </a:r>
            <a:endParaRPr lang="en-US" altLang="zh-TW" sz="3200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buFontTx/>
              <a:buChar char="-"/>
            </a:pPr>
            <a:endParaRPr lang="en-US" altLang="zh-TW" sz="32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0471" y="2420888"/>
            <a:ext cx="2760145" cy="158417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95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769916" cy="692696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4E75A3"/>
                </a:solidFill>
                <a:cs typeface="Times New Roman" pitchFamily="18" charset="0"/>
              </a:rPr>
              <a:t>Cyber-Learning</a:t>
            </a:r>
            <a:r>
              <a:rPr lang="en-US" altLang="zh-TW" sz="3200" dirty="0" smtClean="0">
                <a:cs typeface="Times New Roman" pitchFamily="18" charset="0"/>
              </a:rPr>
              <a:t> </a:t>
            </a:r>
            <a:r>
              <a:rPr lang="en-US" altLang="zh-TW" sz="3200" dirty="0">
                <a:cs typeface="Times New Roman" pitchFamily="18" charset="0"/>
              </a:rPr>
              <a:t>Platform for EM </a:t>
            </a:r>
            <a:r>
              <a:rPr lang="en-US" altLang="zh-TW" sz="3200" dirty="0" smtClean="0">
                <a:cs typeface="Times New Roman" pitchFamily="18" charset="0"/>
              </a:rPr>
              <a:t>Education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-36512" y="836712"/>
            <a:ext cx="8640960" cy="5544616"/>
          </a:xfrm>
        </p:spPr>
        <p:txBody>
          <a:bodyPr/>
          <a:lstStyle/>
          <a:p>
            <a:pPr algn="just"/>
            <a:r>
              <a:rPr lang="en-US" altLang="zh-TW" b="1" dirty="0">
                <a:solidFill>
                  <a:schemeClr val="accent6"/>
                </a:solidFill>
                <a:cs typeface="Times New Roman" pitchFamily="18" charset="0"/>
              </a:rPr>
              <a:t>S</a:t>
            </a:r>
            <a:r>
              <a:rPr lang="en-US" altLang="zh-TW" b="1" dirty="0">
                <a:solidFill>
                  <a:schemeClr val="accent5"/>
                </a:solidFill>
                <a:cs typeface="Times New Roman" pitchFamily="18" charset="0"/>
              </a:rPr>
              <a:t>A</a:t>
            </a:r>
            <a:r>
              <a:rPr lang="en-US" altLang="zh-TW" b="1" dirty="0">
                <a:solidFill>
                  <a:schemeClr val="accent4"/>
                </a:solidFill>
                <a:cs typeface="Times New Roman" pitchFamily="18" charset="0"/>
              </a:rPr>
              <a:t>V</a:t>
            </a:r>
            <a:r>
              <a:rPr lang="en-US" altLang="zh-TW" b="1" dirty="0">
                <a:solidFill>
                  <a:schemeClr val="accent3"/>
                </a:solidFill>
                <a:cs typeface="Times New Roman" pitchFamily="18" charset="0"/>
              </a:rPr>
              <a:t>E</a:t>
            </a:r>
          </a:p>
          <a:p>
            <a:pPr lvl="1"/>
            <a:r>
              <a:rPr lang="en-US" altLang="zh-TW" dirty="0">
                <a:solidFill>
                  <a:schemeClr val="accent6"/>
                </a:solidFill>
                <a:cs typeface="Times New Roman" pitchFamily="18" charset="0"/>
              </a:rPr>
              <a:t>S: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Times New Roman" pitchFamily="18" charset="0"/>
              </a:rPr>
              <a:t>provide</a:t>
            </a:r>
            <a:r>
              <a:rPr lang="en-US" altLang="zh-TW" dirty="0">
                <a:solidFill>
                  <a:schemeClr val="accent6"/>
                </a:solidFill>
                <a:ea typeface="+mj-ea"/>
                <a:cs typeface="Times New Roman" pitchFamily="18" charset="0"/>
              </a:rPr>
              <a:t> </a:t>
            </a:r>
            <a:r>
              <a:rPr lang="en-US" altLang="zh-TW" b="1" dirty="0">
                <a:solidFill>
                  <a:schemeClr val="accent6"/>
                </a:solidFill>
                <a:ea typeface="+mj-ea"/>
                <a:cs typeface="Times New Roman" pitchFamily="18" charset="0"/>
              </a:rPr>
              <a:t>simplicity</a:t>
            </a:r>
            <a:r>
              <a:rPr lang="en-US" altLang="zh-TW" dirty="0">
                <a:solidFill>
                  <a:schemeClr val="accent6"/>
                </a:solidFill>
                <a:ea typeface="+mj-ea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  <a:cs typeface="Times New Roman" pitchFamily="18" charset="0"/>
              </a:rPr>
              <a:t>and understandability multimedia course material</a:t>
            </a:r>
          </a:p>
          <a:p>
            <a:pPr lvl="1"/>
            <a:r>
              <a:rPr lang="en-US" altLang="zh-TW" dirty="0">
                <a:solidFill>
                  <a:schemeClr val="accent5"/>
                </a:solidFill>
                <a:cs typeface="Times New Roman" pitchFamily="18" charset="0"/>
              </a:rPr>
              <a:t>A: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learning</a:t>
            </a:r>
            <a:r>
              <a:rPr lang="en-US" altLang="zh-TW" dirty="0">
                <a:solidFill>
                  <a:schemeClr val="accent5"/>
                </a:solidFill>
                <a:cs typeface="Times New Roman" pitchFamily="18" charset="0"/>
              </a:rPr>
              <a:t> </a:t>
            </a:r>
            <a:r>
              <a:rPr lang="en-US" altLang="zh-TW" b="1" dirty="0">
                <a:solidFill>
                  <a:schemeClr val="accent5"/>
                </a:solidFill>
                <a:cs typeface="Times New Roman" pitchFamily="18" charset="0"/>
              </a:rPr>
              <a:t>accessibility</a:t>
            </a:r>
            <a:r>
              <a:rPr lang="en-US" altLang="zh-TW" dirty="0">
                <a:solidFill>
                  <a:schemeClr val="accent5"/>
                </a:solidFill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via internet</a:t>
            </a:r>
          </a:p>
          <a:p>
            <a:pPr lvl="1"/>
            <a:r>
              <a:rPr lang="en-US" altLang="zh-TW" dirty="0">
                <a:solidFill>
                  <a:schemeClr val="accent4"/>
                </a:solidFill>
                <a:cs typeface="Times New Roman" pitchFamily="18" charset="0"/>
              </a:rPr>
              <a:t>V: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provide</a:t>
            </a:r>
            <a:r>
              <a:rPr lang="en-US" altLang="zh-TW" dirty="0">
                <a:solidFill>
                  <a:schemeClr val="accent4"/>
                </a:solidFill>
                <a:cs typeface="Times New Roman" pitchFamily="18" charset="0"/>
              </a:rPr>
              <a:t> </a:t>
            </a:r>
            <a:r>
              <a:rPr lang="en-US" altLang="zh-TW" b="1" dirty="0" smtClean="0">
                <a:solidFill>
                  <a:schemeClr val="accent4"/>
                </a:solidFill>
                <a:cs typeface="Times New Roman" pitchFamily="18" charset="0"/>
              </a:rPr>
              <a:t>visualization</a:t>
            </a:r>
            <a:r>
              <a:rPr lang="en-US" altLang="zh-TW" dirty="0" smtClean="0">
                <a:solidFill>
                  <a:schemeClr val="accent4"/>
                </a:solidFill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EM math equation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animation and simulation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to help students understand EM math equations</a:t>
            </a:r>
          </a:p>
          <a:p>
            <a:pPr lvl="1"/>
            <a:r>
              <a:rPr lang="en-US" altLang="zh-TW" dirty="0">
                <a:solidFill>
                  <a:schemeClr val="accent3"/>
                </a:solidFill>
                <a:cs typeface="Times New Roman" pitchFamily="18" charset="0"/>
              </a:rPr>
              <a:t>E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: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learning through </a:t>
            </a:r>
            <a:r>
              <a:rPr lang="en-US" altLang="zh-TW" b="1" dirty="0">
                <a:solidFill>
                  <a:schemeClr val="accent3"/>
                </a:solidFill>
                <a:cs typeface="Times New Roman" pitchFamily="18" charset="0"/>
              </a:rPr>
              <a:t>edutainment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itchFamily="18" charset="0"/>
              </a:rPr>
              <a:t>with multimedia course material, EM math equation animation and test bank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6449990" y="5437023"/>
            <a:ext cx="2298474" cy="1520369"/>
            <a:chOff x="971600" y="1124744"/>
            <a:chExt cx="7416824" cy="5256584"/>
          </a:xfrm>
        </p:grpSpPr>
        <p:grpSp>
          <p:nvGrpSpPr>
            <p:cNvPr id="16" name="群組 15"/>
            <p:cNvGrpSpPr/>
            <p:nvPr/>
          </p:nvGrpSpPr>
          <p:grpSpPr>
            <a:xfrm>
              <a:off x="971600" y="1124744"/>
              <a:ext cx="7416824" cy="5256584"/>
              <a:chOff x="1523999" y="1397000"/>
              <a:chExt cx="6096001" cy="4064000"/>
            </a:xfrm>
          </p:grpSpPr>
          <p:sp>
            <p:nvSpPr>
              <p:cNvPr id="23" name="手繪多邊形 22"/>
              <p:cNvSpPr/>
              <p:nvPr/>
            </p:nvSpPr>
            <p:spPr>
              <a:xfrm rot="21600000">
                <a:off x="1523999" y="1397000"/>
                <a:ext cx="3048001" cy="2032001"/>
              </a:xfrm>
              <a:custGeom>
                <a:avLst/>
                <a:gdLst>
                  <a:gd name="connsiteX0" fmla="*/ 0 w 2032000"/>
                  <a:gd name="connsiteY0" fmla="*/ 0 h 3048000"/>
                  <a:gd name="connsiteX1" fmla="*/ 1693327 w 2032000"/>
                  <a:gd name="connsiteY1" fmla="*/ 0 h 3048000"/>
                  <a:gd name="connsiteX2" fmla="*/ 2032000 w 2032000"/>
                  <a:gd name="connsiteY2" fmla="*/ 338673 h 3048000"/>
                  <a:gd name="connsiteX3" fmla="*/ 2032000 w 2032000"/>
                  <a:gd name="connsiteY3" fmla="*/ 3048000 h 3048000"/>
                  <a:gd name="connsiteX4" fmla="*/ 0 w 2032000"/>
                  <a:gd name="connsiteY4" fmla="*/ 3048000 h 3048000"/>
                  <a:gd name="connsiteX5" fmla="*/ 0 w 203200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2000" h="3048000">
                    <a:moveTo>
                      <a:pt x="0" y="3048000"/>
                    </a:moveTo>
                    <a:lnTo>
                      <a:pt x="0" y="508009"/>
                    </a:lnTo>
                    <a:cubicBezTo>
                      <a:pt x="0" y="227443"/>
                      <a:pt x="101086" y="0"/>
                      <a:pt x="225782" y="0"/>
                    </a:cubicBezTo>
                    <a:lnTo>
                      <a:pt x="2032000" y="0"/>
                    </a:lnTo>
                    <a:lnTo>
                      <a:pt x="2032000" y="3048000"/>
                    </a:lnTo>
                    <a:lnTo>
                      <a:pt x="0" y="3048000"/>
                    </a:ln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312928" tIns="312927" rIns="312928" bIns="820929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8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4" name="手繪多邊形 23"/>
              <p:cNvSpPr/>
              <p:nvPr/>
            </p:nvSpPr>
            <p:spPr>
              <a:xfrm>
                <a:off x="4572000" y="1397000"/>
                <a:ext cx="3048000" cy="2032000"/>
              </a:xfrm>
              <a:custGeom>
                <a:avLst/>
                <a:gdLst>
                  <a:gd name="connsiteX0" fmla="*/ 0 w 3048000"/>
                  <a:gd name="connsiteY0" fmla="*/ 0 h 2032000"/>
                  <a:gd name="connsiteX1" fmla="*/ 2709327 w 3048000"/>
                  <a:gd name="connsiteY1" fmla="*/ 0 h 2032000"/>
                  <a:gd name="connsiteX2" fmla="*/ 3048000 w 3048000"/>
                  <a:gd name="connsiteY2" fmla="*/ 338673 h 2032000"/>
                  <a:gd name="connsiteX3" fmla="*/ 3048000 w 3048000"/>
                  <a:gd name="connsiteY3" fmla="*/ 2032000 h 2032000"/>
                  <a:gd name="connsiteX4" fmla="*/ 0 w 3048000"/>
                  <a:gd name="connsiteY4" fmla="*/ 2032000 h 2032000"/>
                  <a:gd name="connsiteX5" fmla="*/ 0 w 3048000"/>
                  <a:gd name="connsiteY5" fmla="*/ 0 h 20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0" h="2032000">
                    <a:moveTo>
                      <a:pt x="0" y="0"/>
                    </a:moveTo>
                    <a:lnTo>
                      <a:pt x="2709327" y="0"/>
                    </a:lnTo>
                    <a:cubicBezTo>
                      <a:pt x="2896371" y="0"/>
                      <a:pt x="3048000" y="151629"/>
                      <a:pt x="3048000" y="338673"/>
                    </a:cubicBezTo>
                    <a:lnTo>
                      <a:pt x="3048000" y="2032000"/>
                    </a:lnTo>
                    <a:lnTo>
                      <a:pt x="0" y="2032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0" vert="horz" wrap="square" lIns="312928" tIns="312928" rIns="312928" bIns="820928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8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5" name="手繪多邊形 24"/>
              <p:cNvSpPr/>
              <p:nvPr/>
            </p:nvSpPr>
            <p:spPr>
              <a:xfrm rot="21600000">
                <a:off x="1524000" y="3428999"/>
                <a:ext cx="3048000" cy="2032001"/>
              </a:xfrm>
              <a:custGeom>
                <a:avLst/>
                <a:gdLst>
                  <a:gd name="connsiteX0" fmla="*/ 0 w 3048000"/>
                  <a:gd name="connsiteY0" fmla="*/ 0 h 2032000"/>
                  <a:gd name="connsiteX1" fmla="*/ 2709327 w 3048000"/>
                  <a:gd name="connsiteY1" fmla="*/ 0 h 2032000"/>
                  <a:gd name="connsiteX2" fmla="*/ 3048000 w 3048000"/>
                  <a:gd name="connsiteY2" fmla="*/ 338673 h 2032000"/>
                  <a:gd name="connsiteX3" fmla="*/ 3048000 w 3048000"/>
                  <a:gd name="connsiteY3" fmla="*/ 2032000 h 2032000"/>
                  <a:gd name="connsiteX4" fmla="*/ 0 w 3048000"/>
                  <a:gd name="connsiteY4" fmla="*/ 2032000 h 2032000"/>
                  <a:gd name="connsiteX5" fmla="*/ 0 w 3048000"/>
                  <a:gd name="connsiteY5" fmla="*/ 0 h 20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0" h="2032000">
                    <a:moveTo>
                      <a:pt x="3048000" y="2031999"/>
                    </a:moveTo>
                    <a:lnTo>
                      <a:pt x="338673" y="2031999"/>
                    </a:lnTo>
                    <a:cubicBezTo>
                      <a:pt x="151629" y="2031999"/>
                      <a:pt x="0" y="1880370"/>
                      <a:pt x="0" y="1693326"/>
                    </a:cubicBezTo>
                    <a:lnTo>
                      <a:pt x="0" y="1"/>
                    </a:lnTo>
                    <a:lnTo>
                      <a:pt x="3048000" y="1"/>
                    </a:lnTo>
                    <a:lnTo>
                      <a:pt x="3048000" y="2031999"/>
                    </a:lnTo>
                    <a:close/>
                  </a:path>
                </a:pathLst>
              </a:cu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312927" tIns="820928" rIns="312928" bIns="312929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8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26" name="手繪多邊形 25"/>
              <p:cNvSpPr/>
              <p:nvPr/>
            </p:nvSpPr>
            <p:spPr>
              <a:xfrm>
                <a:off x="4572000" y="3428999"/>
                <a:ext cx="3048000" cy="2032000"/>
              </a:xfrm>
              <a:custGeom>
                <a:avLst/>
                <a:gdLst>
                  <a:gd name="connsiteX0" fmla="*/ 0 w 2032000"/>
                  <a:gd name="connsiteY0" fmla="*/ 0 h 3048000"/>
                  <a:gd name="connsiteX1" fmla="*/ 1693327 w 2032000"/>
                  <a:gd name="connsiteY1" fmla="*/ 0 h 3048000"/>
                  <a:gd name="connsiteX2" fmla="*/ 2032000 w 2032000"/>
                  <a:gd name="connsiteY2" fmla="*/ 338673 h 3048000"/>
                  <a:gd name="connsiteX3" fmla="*/ 2032000 w 2032000"/>
                  <a:gd name="connsiteY3" fmla="*/ 3048000 h 3048000"/>
                  <a:gd name="connsiteX4" fmla="*/ 0 w 2032000"/>
                  <a:gd name="connsiteY4" fmla="*/ 3048000 h 3048000"/>
                  <a:gd name="connsiteX5" fmla="*/ 0 w 203200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2000" h="3048000">
                    <a:moveTo>
                      <a:pt x="2032000" y="1"/>
                    </a:moveTo>
                    <a:lnTo>
                      <a:pt x="2032000" y="2539990"/>
                    </a:lnTo>
                    <a:cubicBezTo>
                      <a:pt x="2032000" y="2820556"/>
                      <a:pt x="1930914" y="3047999"/>
                      <a:pt x="1806218" y="3047999"/>
                    </a:cubicBezTo>
                    <a:lnTo>
                      <a:pt x="0" y="3047999"/>
                    </a:lnTo>
                    <a:lnTo>
                      <a:pt x="0" y="1"/>
                    </a:lnTo>
                    <a:lnTo>
                      <a:pt x="2032000" y="1"/>
                    </a:lnTo>
                    <a:close/>
                  </a:path>
                </a:pathLst>
              </a:cu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312928" tIns="820928" rIns="312928" bIns="312928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8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7" name="橢圓 16"/>
            <p:cNvSpPr/>
            <p:nvPr/>
          </p:nvSpPr>
          <p:spPr>
            <a:xfrm>
              <a:off x="2411760" y="2573904"/>
              <a:ext cx="4536504" cy="235826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8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318502" y="1836094"/>
              <a:ext cx="2629999" cy="744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SIMPLICITY</a:t>
              </a:r>
              <a:endParaRPr lang="zh-TW" alt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860030" y="1836094"/>
              <a:ext cx="3384378" cy="744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ACCESSIBILITY</a:t>
              </a:r>
              <a:endParaRPr lang="zh-TW" alt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061611" y="5047483"/>
              <a:ext cx="3528394" cy="744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VISUALIZATION</a:t>
              </a:r>
              <a:endParaRPr lang="zh-TW" alt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835458" y="5047483"/>
              <a:ext cx="3397516" cy="7448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EDUTAINMENT</a:t>
              </a:r>
              <a:endParaRPr lang="zh-TW" altLang="en-US" sz="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922644" y="2924943"/>
              <a:ext cx="3593572" cy="1607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e-Learning Platform for EM Education</a:t>
              </a:r>
              <a:endParaRPr lang="zh-TW" altLang="en-US" sz="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71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7772400" cy="3528392"/>
          </a:xfrm>
        </p:spPr>
        <p:txBody>
          <a:bodyPr/>
          <a:lstStyle/>
          <a:p>
            <a:r>
              <a:rPr lang="en-US" altLang="zh-TW" sz="5400" cap="none" dirty="0">
                <a:solidFill>
                  <a:srgbClr val="FF0000"/>
                </a:solidFill>
                <a:cs typeface="Times New Roman" pitchFamily="18" charset="0"/>
              </a:rPr>
              <a:t>S</a:t>
            </a:r>
            <a:r>
              <a:rPr lang="en-US" altLang="zh-TW" sz="5400" cap="none" dirty="0" smtClean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  <a:t>implicity</a:t>
            </a:r>
            <a:br>
              <a:rPr lang="en-US" altLang="zh-TW" sz="5400" cap="none" dirty="0" smtClean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Accessibility</a:t>
            </a:r>
            <a:b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Visualization</a:t>
            </a:r>
            <a:b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Edutainment</a:t>
            </a:r>
            <a:endParaRPr lang="zh-TW" altLang="en-US" sz="5400" cap="none" dirty="0">
              <a:solidFill>
                <a:schemeClr val="accent1">
                  <a:lumMod val="60000"/>
                  <a:lumOff val="40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4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/>
          <p:cNvSpPr>
            <a:spLocks noGrp="1"/>
          </p:cNvSpPr>
          <p:nvPr>
            <p:ph type="title"/>
          </p:nvPr>
        </p:nvSpPr>
        <p:spPr>
          <a:xfrm>
            <a:off x="400000" y="197767"/>
            <a:ext cx="7772400" cy="782961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4E75A3"/>
                </a:solidFill>
                <a:cs typeface="Times New Roman" pitchFamily="18" charset="0"/>
              </a:rPr>
              <a:t>Some samples of the slides </a:t>
            </a:r>
          </a:p>
        </p:txBody>
      </p:sp>
      <p:sp>
        <p:nvSpPr>
          <p:cNvPr id="32771" name="內容版面配置區 2"/>
          <p:cNvSpPr>
            <a:spLocks noGrp="1"/>
          </p:cNvSpPr>
          <p:nvPr>
            <p:ph sz="quarter" idx="1"/>
          </p:nvPr>
        </p:nvSpPr>
        <p:spPr>
          <a:xfrm>
            <a:off x="179388" y="873224"/>
            <a:ext cx="8208962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標楷體" pitchFamily="65" charset="-120"/>
                <a:ea typeface="標楷體" pitchFamily="65" charset="-120"/>
              </a:rPr>
              <a:t> </a:t>
            </a:r>
            <a:r>
              <a:rPr lang="en-US" altLang="zh-TW" dirty="0" smtClean="0">
                <a:latin typeface="標楷體" pitchFamily="65" charset="-120"/>
                <a:ea typeface="標楷體" pitchFamily="65" charset="-120"/>
              </a:rPr>
              <a:t>  </a:t>
            </a:r>
            <a:endParaRPr lang="zh-TW" altLang="en-US" dirty="0" smtClean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539552" y="836712"/>
            <a:ext cx="8207375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endParaRPr lang="en-US" altLang="zh-TW" sz="3200" b="1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endParaRPr lang="en-US" altLang="zh-TW" sz="30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pic>
        <p:nvPicPr>
          <p:cNvPr id="7" name="圖片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6732" y="980728"/>
            <a:ext cx="4691062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943378"/>
            <a:ext cx="45593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圖片 4" descr="03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4509120"/>
            <a:ext cx="2448445" cy="1839709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196752"/>
            <a:ext cx="2836069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67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2" y="4799149"/>
            <a:ext cx="1728192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3" y="4392488"/>
            <a:ext cx="1728192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3" y="3780420"/>
            <a:ext cx="1728191" cy="1296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>
                <a:cs typeface="Times New Roman" pitchFamily="18" charset="0"/>
              </a:rPr>
              <a:t>Teaching Material Simplicity </a:t>
            </a:r>
            <a:endParaRPr lang="zh-TW" altLang="en-US" dirty="0">
              <a:cs typeface="Times New Roman" pitchFamily="18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3" y="3240360"/>
            <a:ext cx="1728191" cy="1296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3" y="2664297"/>
            <a:ext cx="1728192" cy="1296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2" y="2142238"/>
            <a:ext cx="1728192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2" y="1196749"/>
            <a:ext cx="1760252" cy="132018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" y="4799150"/>
            <a:ext cx="1728192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5" y="4392489"/>
            <a:ext cx="1728192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5" y="3780421"/>
            <a:ext cx="1728191" cy="1296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5" y="3240361"/>
            <a:ext cx="1728191" cy="1296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5" y="2664298"/>
            <a:ext cx="1728192" cy="12961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" y="2142239"/>
            <a:ext cx="1728192" cy="12961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4" y="1196750"/>
            <a:ext cx="1760252" cy="1320189"/>
          </a:xfrm>
          <a:prstGeom prst="rect">
            <a:avLst/>
          </a:prstGeom>
        </p:spPr>
      </p:pic>
      <p:pic>
        <p:nvPicPr>
          <p:cNvPr id="1026" name="圖片 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07" y="1504465"/>
            <a:ext cx="1872397" cy="1248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圖片 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55" y="1504465"/>
            <a:ext cx="1883679" cy="1248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圖片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676" y="1504465"/>
            <a:ext cx="1858374" cy="1248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群組 33"/>
          <p:cNvGrpSpPr/>
          <p:nvPr/>
        </p:nvGrpSpPr>
        <p:grpSpPr>
          <a:xfrm>
            <a:off x="4452514" y="2837476"/>
            <a:ext cx="1612419" cy="1555012"/>
            <a:chOff x="4822367" y="5044244"/>
            <a:chExt cx="1612419" cy="1555012"/>
          </a:xfrm>
        </p:grpSpPr>
        <p:pic>
          <p:nvPicPr>
            <p:cNvPr id="41" name="Picture 4" descr="audio mixing desk icon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367" y="5044244"/>
              <a:ext cx="1368152" cy="136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videocam ico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2314" y="5286784"/>
              <a:ext cx="1312472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圓角矩形 39"/>
          <p:cNvSpPr/>
          <p:nvPr/>
        </p:nvSpPr>
        <p:spPr>
          <a:xfrm>
            <a:off x="2924605" y="1988840"/>
            <a:ext cx="4743740" cy="9087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Transform </a:t>
            </a:r>
            <a:r>
              <a:rPr lang="en-US" altLang="zh-TW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each short teaching materials into multimedia </a:t>
            </a:r>
            <a:r>
              <a:rPr lang="en-US" altLang="zh-TW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materials.</a:t>
            </a:r>
            <a:endParaRPr lang="zh-TW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79185"/>
            <a:ext cx="1878274" cy="1182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86343"/>
            <a:ext cx="1878274" cy="1182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886343"/>
            <a:ext cx="1878274" cy="1182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圓角矩形 43"/>
          <p:cNvSpPr/>
          <p:nvPr/>
        </p:nvSpPr>
        <p:spPr>
          <a:xfrm>
            <a:off x="3860804" y="3284984"/>
            <a:ext cx="2517462" cy="9087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produce tests</a:t>
            </a:r>
            <a:endParaRPr lang="zh-TW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630432" y="3429000"/>
            <a:ext cx="5256584" cy="10081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Divide </a:t>
            </a:r>
            <a:r>
              <a:rPr lang="en-US" altLang="zh-TW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the full teaching material (</a:t>
            </a:r>
            <a:r>
              <a:rPr lang="en-US" altLang="zh-TW" sz="2400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en-US" altLang="zh-TW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) into several short teaching materials.</a:t>
            </a:r>
            <a:endParaRPr lang="zh-TW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6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77457E-6 L 0.24063 -0.106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31" y="-53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13873E-6 L 0.24861 -0.150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1" y="-753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77457E-6 L 0.47691 -0.2975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7" y="-1489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50867E-6 L 0.47691 -0.334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7" y="-1671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4624E-6 L 0.72882 -0.4654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1" y="-2328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79769E-6 L 0.72101 -0.482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42" y="-24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76 -2.31214E-7 L 0.01076 0.3986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3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24 -2.31214E-7 L 0.01424 0.39861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1 -2.31214E-7 L 0.01476 0.3969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3.93064E-6 L -0.00816 0.4300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0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6.93642E-7 L -1.94444E-6 0.430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0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29 -0.00948 L 0.00764 0.4319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20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4" grpId="0" animBg="1"/>
      <p:bldP spid="44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1106921" y="3789040"/>
            <a:ext cx="6705439" cy="2107396"/>
            <a:chOff x="1106921" y="3789040"/>
            <a:chExt cx="6705439" cy="2107396"/>
          </a:xfrm>
        </p:grpSpPr>
        <p:sp>
          <p:nvSpPr>
            <p:cNvPr id="12" name="矩形 11"/>
            <p:cNvSpPr/>
            <p:nvPr/>
          </p:nvSpPr>
          <p:spPr>
            <a:xfrm>
              <a:off x="1106921" y="3789040"/>
              <a:ext cx="6705439" cy="210739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1409310" y="3933056"/>
              <a:ext cx="3312368" cy="14401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>
                  <a:latin typeface="Times New Roman" pitchFamily="18" charset="0"/>
                  <a:cs typeface="Times New Roman" pitchFamily="18" charset="0"/>
                </a:rPr>
                <a:t>Contents and Interactive Animations 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860032" y="3933056"/>
              <a:ext cx="2592288" cy="14401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b="1" dirty="0" smtClean="0">
                  <a:latin typeface="Times New Roman" pitchFamily="18" charset="0"/>
                  <a:cs typeface="Times New Roman" pitchFamily="18" charset="0"/>
                </a:rPr>
                <a:t>Test Bank</a:t>
              </a:r>
              <a:endParaRPr lang="zh-TW" altLang="en-US" sz="24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246534" y="5373216"/>
              <a:ext cx="44262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itchFamily="18" charset="0"/>
                  <a:ea typeface="微軟正黑體" pitchFamily="34" charset="-120"/>
                  <a:cs typeface="Times New Roman" pitchFamily="18" charset="0"/>
                </a:rPr>
                <a:t>Content Management System</a:t>
              </a:r>
              <a:endParaRPr lang="zh-TW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441" y="1582076"/>
            <a:ext cx="1878274" cy="1182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21" y="1574918"/>
            <a:ext cx="1878274" cy="1182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177" y="1582076"/>
            <a:ext cx="1878274" cy="1182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cs typeface="Times New Roman" pitchFamily="18" charset="0"/>
              </a:rPr>
              <a:t>Content Management System</a:t>
            </a:r>
            <a:endParaRPr lang="zh-TW" altLang="en-US" sz="4000" dirty="0">
              <a:cs typeface="Times New Roman" pitchFamily="18" charset="0"/>
            </a:endParaRPr>
          </a:p>
        </p:txBody>
      </p:sp>
      <p:pic>
        <p:nvPicPr>
          <p:cNvPr id="4" name="圖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00198"/>
            <a:ext cx="1872397" cy="1248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00198"/>
            <a:ext cx="1883679" cy="1248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861" y="1200198"/>
            <a:ext cx="1858374" cy="124847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4659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35253E-6 L 0.11025 0.41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20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35253E-6 L -0.11875 0.412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206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35253E-6 L -0.32691 0.422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21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285E-6 L 0.42604 0.3624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181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76729E-6 L 0.17396 0.3613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1806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76729E-6 L -0.07812 0.3613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180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43188E-6 L -3.61111E-6 -0.2477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7772400" cy="3528392"/>
          </a:xfrm>
        </p:spPr>
        <p:txBody>
          <a:bodyPr/>
          <a:lstStyle/>
          <a:p>
            <a: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Simplicity</a:t>
            </a:r>
            <a:b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>
                <a:solidFill>
                  <a:srgbClr val="FF0000"/>
                </a:solidFill>
                <a:cs typeface="Times New Roman" pitchFamily="18" charset="0"/>
              </a:rPr>
              <a:t>A</a:t>
            </a:r>
            <a:r>
              <a:rPr lang="en-US" altLang="zh-TW" sz="5400" cap="none" dirty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  <a:t>ccessibility</a:t>
            </a:r>
            <a:br>
              <a:rPr lang="en-US" altLang="zh-TW" sz="5400" cap="none" dirty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Visualization</a:t>
            </a:r>
            <a:b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Edutainment</a:t>
            </a:r>
            <a:endParaRPr lang="zh-TW" altLang="en-US" sz="5400" cap="none" dirty="0">
              <a:solidFill>
                <a:schemeClr val="accent1">
                  <a:lumMod val="60000"/>
                  <a:lumOff val="40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9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TWAREN Backbone Map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9512" y="980728"/>
            <a:ext cx="3240360" cy="5544616"/>
          </a:xfrm>
        </p:spPr>
        <p:txBody>
          <a:bodyPr>
            <a:normAutofit/>
          </a:bodyPr>
          <a:lstStyle/>
          <a:p>
            <a:r>
              <a:rPr lang="en-US" altLang="zh-TW" sz="1800" dirty="0" smtClean="0"/>
              <a:t>four </a:t>
            </a:r>
            <a:r>
              <a:rPr lang="en-US" altLang="zh-TW" sz="1800" dirty="0"/>
              <a:t>core nodes </a:t>
            </a:r>
            <a:endParaRPr lang="en-US" altLang="zh-TW" sz="1800" dirty="0" smtClean="0"/>
          </a:p>
          <a:p>
            <a:pPr lvl="1"/>
            <a:r>
              <a:rPr lang="en-US" altLang="zh-TW" sz="1400" dirty="0"/>
              <a:t>The Taipei Node: Taipei Technology Building</a:t>
            </a:r>
          </a:p>
          <a:p>
            <a:pPr lvl="1"/>
            <a:r>
              <a:rPr lang="en-US" altLang="zh-TW" sz="1400" dirty="0"/>
              <a:t>The </a:t>
            </a:r>
            <a:r>
              <a:rPr lang="en-US" altLang="zh-TW" sz="1400" dirty="0" err="1"/>
              <a:t>Hisnchu</a:t>
            </a:r>
            <a:r>
              <a:rPr lang="en-US" altLang="zh-TW" sz="1400" dirty="0"/>
              <a:t> Node: </a:t>
            </a:r>
            <a:r>
              <a:rPr lang="en-US" altLang="zh-TW" sz="1400" dirty="0" err="1"/>
              <a:t>Hsinchu</a:t>
            </a:r>
            <a:r>
              <a:rPr lang="en-US" altLang="zh-TW" sz="1400" dirty="0"/>
              <a:t> Headquarter, NCHC</a:t>
            </a:r>
          </a:p>
          <a:p>
            <a:pPr lvl="1"/>
            <a:r>
              <a:rPr lang="en-US" altLang="zh-TW" sz="1400" dirty="0"/>
              <a:t>The Tainan Node: Southern Business Unit, NCHC</a:t>
            </a:r>
          </a:p>
          <a:p>
            <a:pPr lvl="1"/>
            <a:r>
              <a:rPr lang="en-US" altLang="zh-TW" sz="1400" dirty="0"/>
              <a:t>The Taichung Node: Central Business Unit, </a:t>
            </a:r>
            <a:r>
              <a:rPr lang="en-US" altLang="zh-TW" sz="1400" dirty="0" smtClean="0"/>
              <a:t>NCHC</a:t>
            </a:r>
            <a:endParaRPr lang="en-US" altLang="zh-TW" sz="1800" dirty="0" smtClean="0"/>
          </a:p>
          <a:p>
            <a:r>
              <a:rPr lang="en-US" altLang="zh-TW" sz="1800" dirty="0" smtClean="0"/>
              <a:t>12 </a:t>
            </a:r>
            <a:r>
              <a:rPr lang="en-US" altLang="zh-TW" sz="1800" dirty="0"/>
              <a:t>regional network centers (a.k.a. </a:t>
            </a:r>
            <a:r>
              <a:rPr lang="en-US" altLang="zh-TW" sz="1800" dirty="0" err="1"/>
              <a:t>GigaPOPs</a:t>
            </a:r>
            <a:r>
              <a:rPr lang="en-US" altLang="zh-TW" sz="1800" dirty="0" smtClean="0"/>
              <a:t>.)</a:t>
            </a:r>
          </a:p>
          <a:p>
            <a:r>
              <a:rPr lang="en-US" altLang="zh-TW" sz="1800" dirty="0" smtClean="0"/>
              <a:t>1 </a:t>
            </a:r>
            <a:r>
              <a:rPr lang="en-US" altLang="zh-TW" sz="1800" dirty="0"/>
              <a:t>access </a:t>
            </a:r>
            <a:r>
              <a:rPr lang="en-US" altLang="zh-TW" sz="1800" dirty="0" smtClean="0"/>
              <a:t>node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894" y="995849"/>
            <a:ext cx="5506602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539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/>
          <p:cNvSpPr>
            <a:spLocks noGrp="1"/>
          </p:cNvSpPr>
          <p:nvPr>
            <p:ph type="title"/>
          </p:nvPr>
        </p:nvSpPr>
        <p:spPr>
          <a:xfrm>
            <a:off x="539750" y="53752"/>
            <a:ext cx="7772400" cy="854968"/>
          </a:xfrm>
        </p:spPr>
        <p:txBody>
          <a:bodyPr>
            <a:normAutofit/>
          </a:bodyPr>
          <a:lstStyle/>
          <a:p>
            <a:r>
              <a:rPr lang="en-US" altLang="zh-TW" dirty="0">
                <a:cs typeface="Times New Roman" pitchFamily="18" charset="0"/>
              </a:rPr>
              <a:t>Agenda</a:t>
            </a:r>
            <a:endParaRPr lang="zh-TW" altLang="en-US" dirty="0">
              <a:cs typeface="Times New Roman" pitchFamily="18" charset="0"/>
            </a:endParaRPr>
          </a:p>
        </p:txBody>
      </p:sp>
      <p:sp>
        <p:nvSpPr>
          <p:cNvPr id="8195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775575" cy="4572000"/>
          </a:xfrm>
        </p:spPr>
        <p:txBody>
          <a:bodyPr>
            <a:normAutofit/>
          </a:bodyPr>
          <a:lstStyle/>
          <a:p>
            <a:r>
              <a:rPr lang="en-US" altLang="zh-TW" sz="3000" b="1" dirty="0" smtClean="0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Motivation</a:t>
            </a:r>
          </a:p>
          <a:p>
            <a:r>
              <a:rPr lang="en-US" altLang="zh-TW" sz="3000" b="1" dirty="0" smtClean="0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Mission </a:t>
            </a:r>
            <a:endParaRPr lang="zh-TW" altLang="zh-TW" sz="3000" b="1" dirty="0" smtClean="0">
              <a:solidFill>
                <a:srgbClr val="00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3000" b="1" dirty="0" smtClean="0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Organization </a:t>
            </a:r>
          </a:p>
          <a:p>
            <a:r>
              <a:rPr lang="en-US" altLang="zh-TW" sz="30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The Role of the Platform by NCHC </a:t>
            </a:r>
          </a:p>
          <a:p>
            <a:r>
              <a:rPr lang="en-US" altLang="zh-TW" sz="30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Conclusion </a:t>
            </a:r>
            <a:r>
              <a:rPr lang="en-US" altLang="zh-TW" sz="3000" b="1" dirty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&amp; Future </a:t>
            </a:r>
            <a:r>
              <a:rPr lang="en-US" altLang="zh-TW" sz="30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Work</a:t>
            </a:r>
            <a:endParaRPr lang="en-US" altLang="zh-TW" sz="3000" b="1" dirty="0" smtClean="0">
              <a:solidFill>
                <a:srgbClr val="00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r>
              <a:rPr lang="en-US" altLang="zh-TW" sz="3000" b="1" dirty="0" smtClean="0">
                <a:solidFill>
                  <a:srgbClr val="0000CC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Q&amp;A</a:t>
            </a:r>
            <a:endParaRPr lang="zh-TW" altLang="en-US" sz="3000" b="1" dirty="0" smtClean="0">
              <a:solidFill>
                <a:srgbClr val="0000CC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5" name="投影片編號版面配置區 8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45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843808" y="980729"/>
            <a:ext cx="6264695" cy="547260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e-learning Platform</a:t>
            </a:r>
            <a:endParaRPr lang="zh-TW" altLang="en-US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6632"/>
            <a:ext cx="9108503" cy="692696"/>
          </a:xfrm>
        </p:spPr>
        <p:txBody>
          <a:bodyPr>
            <a:normAutofit fontScale="90000"/>
          </a:bodyPr>
          <a:lstStyle/>
          <a:p>
            <a:r>
              <a:rPr lang="en-US" altLang="zh-TW" sz="4000" dirty="0" smtClean="0">
                <a:cs typeface="Times New Roman" pitchFamily="18" charset="0"/>
              </a:rPr>
              <a:t>Cyber</a:t>
            </a:r>
            <a:r>
              <a:rPr lang="en-US" altLang="zh-TW" sz="4000" dirty="0" smtClean="0">
                <a:cs typeface="Times New Roman" pitchFamily="18" charset="0"/>
              </a:rPr>
              <a:t>-Learning </a:t>
            </a:r>
            <a:r>
              <a:rPr lang="en-US" altLang="zh-TW" sz="4000" dirty="0">
                <a:cs typeface="Times New Roman" pitchFamily="18" charset="0"/>
              </a:rPr>
              <a:t>Platform for EM Education</a:t>
            </a:r>
            <a:endParaRPr lang="zh-TW" altLang="en-US" sz="4000" dirty="0">
              <a:cs typeface="Times New Roman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142100" y="1103843"/>
            <a:ext cx="5846051" cy="4773429"/>
            <a:chOff x="1524000" y="1397000"/>
            <a:chExt cx="5494393" cy="4063998"/>
          </a:xfrm>
        </p:grpSpPr>
        <p:sp>
          <p:nvSpPr>
            <p:cNvPr id="6" name="手繪多邊形 5"/>
            <p:cNvSpPr/>
            <p:nvPr/>
          </p:nvSpPr>
          <p:spPr>
            <a:xfrm>
              <a:off x="1524000" y="1397000"/>
              <a:ext cx="5494393" cy="1269999"/>
            </a:xfrm>
            <a:custGeom>
              <a:avLst/>
              <a:gdLst>
                <a:gd name="connsiteX0" fmla="*/ 0 w 6096000"/>
                <a:gd name="connsiteY0" fmla="*/ 127000 h 1269999"/>
                <a:gd name="connsiteX1" fmla="*/ 127000 w 6096000"/>
                <a:gd name="connsiteY1" fmla="*/ 0 h 1269999"/>
                <a:gd name="connsiteX2" fmla="*/ 5969000 w 6096000"/>
                <a:gd name="connsiteY2" fmla="*/ 0 h 1269999"/>
                <a:gd name="connsiteX3" fmla="*/ 6096000 w 6096000"/>
                <a:gd name="connsiteY3" fmla="*/ 127000 h 1269999"/>
                <a:gd name="connsiteX4" fmla="*/ 6096000 w 6096000"/>
                <a:gd name="connsiteY4" fmla="*/ 1142999 h 1269999"/>
                <a:gd name="connsiteX5" fmla="*/ 5969000 w 6096000"/>
                <a:gd name="connsiteY5" fmla="*/ 1269999 h 1269999"/>
                <a:gd name="connsiteX6" fmla="*/ 127000 w 6096000"/>
                <a:gd name="connsiteY6" fmla="*/ 1269999 h 1269999"/>
                <a:gd name="connsiteX7" fmla="*/ 0 w 6096000"/>
                <a:gd name="connsiteY7" fmla="*/ 1142999 h 1269999"/>
                <a:gd name="connsiteX8" fmla="*/ 0 w 6096000"/>
                <a:gd name="connsiteY8" fmla="*/ 127000 h 126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0" h="1269999">
                  <a:moveTo>
                    <a:pt x="0" y="127000"/>
                  </a:moveTo>
                  <a:cubicBezTo>
                    <a:pt x="0" y="56860"/>
                    <a:pt x="56860" y="0"/>
                    <a:pt x="127000" y="0"/>
                  </a:cubicBezTo>
                  <a:lnTo>
                    <a:pt x="5969000" y="0"/>
                  </a:lnTo>
                  <a:cubicBezTo>
                    <a:pt x="6039140" y="0"/>
                    <a:pt x="6096000" y="56860"/>
                    <a:pt x="6096000" y="127000"/>
                  </a:cubicBezTo>
                  <a:lnTo>
                    <a:pt x="6096000" y="1142999"/>
                  </a:lnTo>
                  <a:cubicBezTo>
                    <a:pt x="6096000" y="1213139"/>
                    <a:pt x="6039140" y="1269999"/>
                    <a:pt x="5969000" y="1269999"/>
                  </a:cubicBezTo>
                  <a:lnTo>
                    <a:pt x="127000" y="1269999"/>
                  </a:lnTo>
                  <a:cubicBezTo>
                    <a:pt x="56860" y="1269999"/>
                    <a:pt x="0" y="1213139"/>
                    <a:pt x="0" y="1142999"/>
                  </a:cubicBezTo>
                  <a:lnTo>
                    <a:pt x="0" y="12700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47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800" kern="1200">
                <a:latin typeface="Times New Roman" pitchFamily="18" charset="0"/>
                <a:cs typeface="Times New Roman" pitchFamily="18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400" kern="1200">
                <a:latin typeface="Times New Roman" pitchFamily="18" charset="0"/>
                <a:cs typeface="Times New Roman" pitchFamily="18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400" kern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手繪多邊形 7"/>
            <p:cNvSpPr/>
            <p:nvPr/>
          </p:nvSpPr>
          <p:spPr>
            <a:xfrm>
              <a:off x="1524000" y="2793999"/>
              <a:ext cx="5494393" cy="1269999"/>
            </a:xfrm>
            <a:custGeom>
              <a:avLst/>
              <a:gdLst>
                <a:gd name="connsiteX0" fmla="*/ 0 w 6096000"/>
                <a:gd name="connsiteY0" fmla="*/ 127000 h 1269999"/>
                <a:gd name="connsiteX1" fmla="*/ 127000 w 6096000"/>
                <a:gd name="connsiteY1" fmla="*/ 0 h 1269999"/>
                <a:gd name="connsiteX2" fmla="*/ 5969000 w 6096000"/>
                <a:gd name="connsiteY2" fmla="*/ 0 h 1269999"/>
                <a:gd name="connsiteX3" fmla="*/ 6096000 w 6096000"/>
                <a:gd name="connsiteY3" fmla="*/ 127000 h 1269999"/>
                <a:gd name="connsiteX4" fmla="*/ 6096000 w 6096000"/>
                <a:gd name="connsiteY4" fmla="*/ 1142999 h 1269999"/>
                <a:gd name="connsiteX5" fmla="*/ 5969000 w 6096000"/>
                <a:gd name="connsiteY5" fmla="*/ 1269999 h 1269999"/>
                <a:gd name="connsiteX6" fmla="*/ 127000 w 6096000"/>
                <a:gd name="connsiteY6" fmla="*/ 1269999 h 1269999"/>
                <a:gd name="connsiteX7" fmla="*/ 0 w 6096000"/>
                <a:gd name="connsiteY7" fmla="*/ 1142999 h 1269999"/>
                <a:gd name="connsiteX8" fmla="*/ 0 w 6096000"/>
                <a:gd name="connsiteY8" fmla="*/ 127000 h 126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0" h="1269999">
                  <a:moveTo>
                    <a:pt x="0" y="127000"/>
                  </a:moveTo>
                  <a:cubicBezTo>
                    <a:pt x="0" y="56860"/>
                    <a:pt x="56860" y="0"/>
                    <a:pt x="127000" y="0"/>
                  </a:cubicBezTo>
                  <a:lnTo>
                    <a:pt x="5969000" y="0"/>
                  </a:lnTo>
                  <a:cubicBezTo>
                    <a:pt x="6039140" y="0"/>
                    <a:pt x="6096000" y="56860"/>
                    <a:pt x="6096000" y="127000"/>
                  </a:cubicBezTo>
                  <a:lnTo>
                    <a:pt x="6096000" y="1142999"/>
                  </a:lnTo>
                  <a:cubicBezTo>
                    <a:pt x="6096000" y="1213139"/>
                    <a:pt x="6039140" y="1269999"/>
                    <a:pt x="5969000" y="1269999"/>
                  </a:cubicBezTo>
                  <a:lnTo>
                    <a:pt x="127000" y="1269999"/>
                  </a:lnTo>
                  <a:cubicBezTo>
                    <a:pt x="56860" y="1269999"/>
                    <a:pt x="0" y="1213139"/>
                    <a:pt x="0" y="1142999"/>
                  </a:cubicBezTo>
                  <a:lnTo>
                    <a:pt x="0" y="12700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47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800" kern="1200">
                <a:latin typeface="Times New Roman" pitchFamily="18" charset="0"/>
                <a:cs typeface="Times New Roman" pitchFamily="18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400" kern="1200">
                <a:latin typeface="Times New Roman" pitchFamily="18" charset="0"/>
                <a:cs typeface="Times New Roman" pitchFamily="18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400" kern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手繪多邊形 9"/>
            <p:cNvSpPr/>
            <p:nvPr/>
          </p:nvSpPr>
          <p:spPr>
            <a:xfrm>
              <a:off x="1524000" y="4190999"/>
              <a:ext cx="5494393" cy="1269999"/>
            </a:xfrm>
            <a:custGeom>
              <a:avLst/>
              <a:gdLst>
                <a:gd name="connsiteX0" fmla="*/ 0 w 6096000"/>
                <a:gd name="connsiteY0" fmla="*/ 127000 h 1269999"/>
                <a:gd name="connsiteX1" fmla="*/ 127000 w 6096000"/>
                <a:gd name="connsiteY1" fmla="*/ 0 h 1269999"/>
                <a:gd name="connsiteX2" fmla="*/ 5969000 w 6096000"/>
                <a:gd name="connsiteY2" fmla="*/ 0 h 1269999"/>
                <a:gd name="connsiteX3" fmla="*/ 6096000 w 6096000"/>
                <a:gd name="connsiteY3" fmla="*/ 127000 h 1269999"/>
                <a:gd name="connsiteX4" fmla="*/ 6096000 w 6096000"/>
                <a:gd name="connsiteY4" fmla="*/ 1142999 h 1269999"/>
                <a:gd name="connsiteX5" fmla="*/ 5969000 w 6096000"/>
                <a:gd name="connsiteY5" fmla="*/ 1269999 h 1269999"/>
                <a:gd name="connsiteX6" fmla="*/ 127000 w 6096000"/>
                <a:gd name="connsiteY6" fmla="*/ 1269999 h 1269999"/>
                <a:gd name="connsiteX7" fmla="*/ 0 w 6096000"/>
                <a:gd name="connsiteY7" fmla="*/ 1142999 h 1269999"/>
                <a:gd name="connsiteX8" fmla="*/ 0 w 6096000"/>
                <a:gd name="connsiteY8" fmla="*/ 127000 h 126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000" h="1269999">
                  <a:moveTo>
                    <a:pt x="0" y="127000"/>
                  </a:moveTo>
                  <a:cubicBezTo>
                    <a:pt x="0" y="56860"/>
                    <a:pt x="56860" y="0"/>
                    <a:pt x="127000" y="0"/>
                  </a:cubicBezTo>
                  <a:lnTo>
                    <a:pt x="5969000" y="0"/>
                  </a:lnTo>
                  <a:cubicBezTo>
                    <a:pt x="6039140" y="0"/>
                    <a:pt x="6096000" y="56860"/>
                    <a:pt x="6096000" y="127000"/>
                  </a:cubicBezTo>
                  <a:lnTo>
                    <a:pt x="6096000" y="1142999"/>
                  </a:lnTo>
                  <a:cubicBezTo>
                    <a:pt x="6096000" y="1213139"/>
                    <a:pt x="6039140" y="1269999"/>
                    <a:pt x="5969000" y="1269999"/>
                  </a:cubicBezTo>
                  <a:lnTo>
                    <a:pt x="127000" y="1269999"/>
                  </a:lnTo>
                  <a:cubicBezTo>
                    <a:pt x="56860" y="1269999"/>
                    <a:pt x="0" y="1213139"/>
                    <a:pt x="0" y="1142999"/>
                  </a:cubicBezTo>
                  <a:lnTo>
                    <a:pt x="0" y="12700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47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800" kern="1200">
                <a:latin typeface="Times New Roman" pitchFamily="18" charset="0"/>
                <a:cs typeface="Times New Roman" pitchFamily="18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400" kern="1200">
                <a:latin typeface="Times New Roman" pitchFamily="18" charset="0"/>
                <a:cs typeface="Times New Roman" pitchFamily="18" charset="0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TW" altLang="en-US" sz="1400" kern="1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393940" y="1278321"/>
            <a:ext cx="1845625" cy="1142739"/>
            <a:chOff x="2678621" y="1183003"/>
            <a:chExt cx="2397435" cy="1484398"/>
          </a:xfrm>
        </p:grpSpPr>
        <p:pic>
          <p:nvPicPr>
            <p:cNvPr id="17" name="圖片 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621" y="1183003"/>
              <a:ext cx="1858374" cy="124847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782" y="1484784"/>
              <a:ext cx="1878274" cy="1182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84" y="2924944"/>
            <a:ext cx="2285797" cy="11848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 descr="users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39" y="4725144"/>
            <a:ext cx="965324" cy="965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998" y="4736030"/>
            <a:ext cx="1219114" cy="95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5580112" y="1664686"/>
            <a:ext cx="3312368" cy="515815"/>
          </a:xfrm>
          <a:prstGeom prst="rect">
            <a:avLst/>
          </a:prstGeom>
          <a:solidFill>
            <a:schemeClr val="accent3">
              <a:lumMod val="50000"/>
              <a:alpha val="4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r>
              <a:rPr lang="en-US" altLang="zh-TW" sz="1600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LCMS : manage teaching materials</a:t>
            </a:r>
            <a:endParaRPr lang="zh-TW" altLang="en-US" sz="1600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724128" y="3345233"/>
            <a:ext cx="3168352" cy="515815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r>
              <a:rPr lang="en-US" altLang="zh-TW" sz="1600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LPMS : manage learning paths</a:t>
            </a:r>
            <a:endParaRPr lang="zh-TW" altLang="en-US" sz="1600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724128" y="4941168"/>
            <a:ext cx="3168352" cy="515815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82880" tIns="182880" rIns="182880" bIns="182880" rtlCol="0" anchor="ctr"/>
          <a:lstStyle/>
          <a:p>
            <a:r>
              <a:rPr lang="en-US" altLang="zh-TW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LMS : </a:t>
            </a:r>
            <a:r>
              <a:rPr lang="en-US" altLang="zh-TW" sz="1600" dirty="0" smtClean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manage class and students</a:t>
            </a:r>
            <a:endParaRPr lang="zh-TW" altLang="en-US" sz="1600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9" y="3393132"/>
            <a:ext cx="2049701" cy="2063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6396"/>
            <a:ext cx="9620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44008" y="5930954"/>
            <a:ext cx="4130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Cyber-Learning </a:t>
            </a:r>
            <a:r>
              <a:rPr lang="en-US" altLang="zh-TW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Platform</a:t>
            </a:r>
            <a:endParaRPr lang="zh-TW" altLang="en-US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向下箭號 25"/>
          <p:cNvSpPr/>
          <p:nvPr/>
        </p:nvSpPr>
        <p:spPr>
          <a:xfrm>
            <a:off x="1050161" y="2378584"/>
            <a:ext cx="484632" cy="978408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-右雙向箭號 26"/>
          <p:cNvSpPr/>
          <p:nvPr/>
        </p:nvSpPr>
        <p:spPr>
          <a:xfrm>
            <a:off x="2014087" y="3627995"/>
            <a:ext cx="1216152" cy="484632"/>
          </a:xfrm>
          <a:prstGeom prst="left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362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7772400" cy="3528392"/>
          </a:xfrm>
        </p:spPr>
        <p:txBody>
          <a:bodyPr/>
          <a:lstStyle/>
          <a:p>
            <a: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Simplicity</a:t>
            </a:r>
            <a:b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Accessibility</a:t>
            </a:r>
            <a:b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>
                <a:solidFill>
                  <a:srgbClr val="FF0000"/>
                </a:solidFill>
                <a:cs typeface="Times New Roman" pitchFamily="18" charset="0"/>
              </a:rPr>
              <a:t>V</a:t>
            </a:r>
            <a:r>
              <a:rPr lang="en-US" altLang="zh-TW" sz="5400" cap="none" dirty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  <a:t>isualization</a:t>
            </a:r>
            <a:br>
              <a:rPr lang="en-US" altLang="zh-TW" sz="5400" cap="none" dirty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 smtClean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Edutainment</a:t>
            </a:r>
            <a:endParaRPr lang="zh-TW" altLang="en-US" sz="5400" cap="none" dirty="0">
              <a:solidFill>
                <a:schemeClr val="accent1">
                  <a:lumMod val="60000"/>
                  <a:lumOff val="40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9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 Math Equation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n-US" altLang="zh-TW" sz="2800" dirty="0" smtClean="0"/>
          </a:p>
          <a:p>
            <a:pPr algn="just"/>
            <a:endParaRPr lang="en-US" altLang="zh-TW" sz="2800" dirty="0" smtClean="0"/>
          </a:p>
          <a:p>
            <a:pPr algn="just"/>
            <a:endParaRPr lang="en-US" altLang="zh-TW" sz="2800" dirty="0"/>
          </a:p>
          <a:p>
            <a:pPr algn="just"/>
            <a:endParaRPr lang="en-US" altLang="zh-TW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0151">
            <a:off x="5984036" y="1208389"/>
            <a:ext cx="1208974" cy="170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9" t="9305" r="23850" b="30708"/>
          <a:stretch/>
        </p:blipFill>
        <p:spPr bwMode="auto">
          <a:xfrm>
            <a:off x="539552" y="2924944"/>
            <a:ext cx="5555946" cy="351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向下箭號 3"/>
          <p:cNvSpPr/>
          <p:nvPr/>
        </p:nvSpPr>
        <p:spPr>
          <a:xfrm>
            <a:off x="2663570" y="1916832"/>
            <a:ext cx="1307909" cy="1152128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人,人手,叫喊,女人,尖叫,情感,攝影,氣憤,沮喪,照相,臉部表情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67" y="1340058"/>
            <a:ext cx="1439441" cy="143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221088"/>
            <a:ext cx="2159521" cy="2159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向右箭號 4"/>
          <p:cNvSpPr/>
          <p:nvPr/>
        </p:nvSpPr>
        <p:spPr>
          <a:xfrm>
            <a:off x="6732240" y="2294867"/>
            <a:ext cx="648072" cy="48463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7463367" y="3054294"/>
            <a:ext cx="833625" cy="116679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287584"/>
              </p:ext>
            </p:extLst>
          </p:nvPr>
        </p:nvGraphicFramePr>
        <p:xfrm>
          <a:off x="107505" y="1024111"/>
          <a:ext cx="3024336" cy="705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方程式" r:id="rId8" imgW="1866600" imgH="431640" progId="Equation.3">
                  <p:embed/>
                </p:oleObj>
              </mc:Choice>
              <mc:Fallback>
                <p:oleObj name="方程式" r:id="rId8" imgW="186660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5" y="1024111"/>
                        <a:ext cx="3024336" cy="7050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17197"/>
              </p:ext>
            </p:extLst>
          </p:nvPr>
        </p:nvGraphicFramePr>
        <p:xfrm>
          <a:off x="3491879" y="1037697"/>
          <a:ext cx="2756857" cy="663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方程式" r:id="rId10" imgW="1815840" imgH="431640" progId="Equation.3">
                  <p:embed/>
                </p:oleObj>
              </mc:Choice>
              <mc:Fallback>
                <p:oleObj name="方程式" r:id="rId10" imgW="181584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79" y="1037697"/>
                        <a:ext cx="2756857" cy="663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24418"/>
              </p:ext>
            </p:extLst>
          </p:nvPr>
        </p:nvGraphicFramePr>
        <p:xfrm>
          <a:off x="4499992" y="1864799"/>
          <a:ext cx="1224136" cy="628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方程式" r:id="rId12" imgW="927000" imgH="469800" progId="Equation.3">
                  <p:embed/>
                </p:oleObj>
              </mc:Choice>
              <mc:Fallback>
                <p:oleObj name="方程式" r:id="rId12" imgW="927000" imgH="469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864799"/>
                        <a:ext cx="1224136" cy="628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投影片編號版面配置區 10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70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 Math Equation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 smtClean="0"/>
              <a:t>HTML5</a:t>
            </a:r>
          </a:p>
          <a:p>
            <a:pPr algn="just"/>
            <a:r>
              <a:rPr lang="en-US" altLang="zh-TW" dirty="0" smtClean="0"/>
              <a:t>JavaScript</a:t>
            </a:r>
          </a:p>
          <a:p>
            <a:pPr algn="just"/>
            <a:r>
              <a:rPr lang="en-US" altLang="zh-TW" dirty="0" smtClean="0"/>
              <a:t>CSS</a:t>
            </a:r>
            <a:endParaRPr lang="en-US" altLang="zh-TW" dirty="0"/>
          </a:p>
        </p:txBody>
      </p:sp>
      <p:pic>
        <p:nvPicPr>
          <p:cNvPr id="1030" name="Picture 6" descr="ecolo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59" y="1170988"/>
            <a:ext cx="6010705" cy="53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31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t="17576" r="16913" b="4534"/>
          <a:stretch/>
        </p:blipFill>
        <p:spPr bwMode="auto">
          <a:xfrm>
            <a:off x="575556" y="3891499"/>
            <a:ext cx="4032448" cy="256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6" t="9786" r="23285" b="15565"/>
          <a:stretch/>
        </p:blipFill>
        <p:spPr bwMode="auto">
          <a:xfrm>
            <a:off x="827584" y="953193"/>
            <a:ext cx="3528392" cy="272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t="17792" r="23371" b="16774"/>
          <a:stretch/>
        </p:blipFill>
        <p:spPr bwMode="auto">
          <a:xfrm>
            <a:off x="4728669" y="953193"/>
            <a:ext cx="4103859" cy="270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9" t="9305" r="23850" b="30708"/>
          <a:stretch/>
        </p:blipFill>
        <p:spPr bwMode="auto">
          <a:xfrm>
            <a:off x="4727738" y="3861048"/>
            <a:ext cx="4104791" cy="259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 Math Equation Animation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1408703" y="3501008"/>
            <a:ext cx="2515225" cy="21930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Times New Roman" pitchFamily="18" charset="0"/>
              </a:rPr>
              <a:t>Generator and Load Mismatches</a:t>
            </a:r>
            <a:endParaRPr lang="zh-TW" altLang="en-US" sz="1200" b="1" dirty="0">
              <a:latin typeface="Times New Roman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292080" y="3356992"/>
            <a:ext cx="3240360" cy="36332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Times New Roman" pitchFamily="18" charset="0"/>
              </a:rPr>
              <a:t>Wave Propagation on a Transmission Line(lossless case)</a:t>
            </a:r>
            <a:endParaRPr lang="zh-TW" altLang="en-US" sz="1200" b="1" dirty="0">
              <a:latin typeface="Times New Roman" pitchFamily="18" charset="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405255" y="6303371"/>
            <a:ext cx="2515225" cy="21930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Times New Roman" pitchFamily="18" charset="0"/>
              </a:rPr>
              <a:t>Reflection Coefficient</a:t>
            </a:r>
            <a:endParaRPr lang="zh-TW" altLang="en-US" sz="1200" b="1" dirty="0">
              <a:latin typeface="Times New Roman" pitchFamily="18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652120" y="6303371"/>
            <a:ext cx="2515225" cy="21930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>
                <a:latin typeface="Times New Roman" pitchFamily="18" charset="0"/>
              </a:rPr>
              <a:t>Smith Chart</a:t>
            </a:r>
            <a:endParaRPr lang="zh-TW" altLang="en-US" sz="1200" b="1" dirty="0">
              <a:latin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5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 Math Equation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1080120"/>
          </a:xfrm>
        </p:spPr>
        <p:txBody>
          <a:bodyPr/>
          <a:lstStyle/>
          <a:p>
            <a:r>
              <a:rPr lang="en-US" altLang="zh-TW" dirty="0"/>
              <a:t>New EM </a:t>
            </a:r>
            <a:r>
              <a:rPr lang="en-US" altLang="zh-TW" dirty="0" smtClean="0"/>
              <a:t>math equation animation will use </a:t>
            </a:r>
            <a:r>
              <a:rPr lang="en-US" altLang="zh-TW" dirty="0" err="1" smtClean="0"/>
              <a:t>WebGL</a:t>
            </a:r>
            <a:r>
              <a:rPr lang="en-US" altLang="zh-TW" dirty="0" smtClean="0"/>
              <a:t> to develop</a:t>
            </a:r>
            <a:endParaRPr lang="zh-TW" altLang="en-US" dirty="0"/>
          </a:p>
        </p:txBody>
      </p:sp>
      <p:pic>
        <p:nvPicPr>
          <p:cNvPr id="2050" name="圖片 3" descr="C:\Users\charlie\Desktop\9-3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04864"/>
            <a:ext cx="4146550" cy="4067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4" descr="C:\Users\charlie\Desktop\9-7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708920"/>
            <a:ext cx="416242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20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 Math Equation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Ch5. Time Domain Transmission Line</a:t>
            </a:r>
          </a:p>
          <a:p>
            <a:pPr lvl="1"/>
            <a:r>
              <a:rPr lang="en-US" altLang="zh-TW" dirty="0"/>
              <a:t>5.1 Bouncing Signal in T. Line w/ DC </a:t>
            </a:r>
            <a:r>
              <a:rPr lang="en-US" altLang="zh-TW" dirty="0" smtClean="0"/>
              <a:t>Source</a:t>
            </a:r>
            <a:endParaRPr lang="zh-TW" altLang="en-US" dirty="0"/>
          </a:p>
          <a:p>
            <a:pPr lvl="1"/>
            <a:r>
              <a:rPr lang="en-US" altLang="zh-TW" dirty="0"/>
              <a:t>5.2 Bouncing Signal in T. Line w/ Impulse </a:t>
            </a:r>
            <a:r>
              <a:rPr lang="en-US" altLang="zh-TW" dirty="0" smtClean="0"/>
              <a:t>Source</a:t>
            </a:r>
            <a:endParaRPr lang="zh-TW" altLang="en-US" dirty="0"/>
          </a:p>
          <a:p>
            <a:pPr lvl="1"/>
            <a:r>
              <a:rPr lang="en-US" altLang="zh-TW" dirty="0"/>
              <a:t>5.3 Bouncing Signals in 3 Sec. T.-Line w/ Pulse </a:t>
            </a:r>
            <a:r>
              <a:rPr lang="en-US" altLang="zh-TW" dirty="0" smtClean="0"/>
              <a:t>Source</a:t>
            </a:r>
            <a:endParaRPr lang="zh-TW" altLang="en-US" dirty="0"/>
          </a:p>
          <a:p>
            <a:pPr lvl="1"/>
            <a:r>
              <a:rPr lang="en-US" altLang="zh-TW" dirty="0"/>
              <a:t>5.4 Bouncing Signal in a T.-Line System w Shunt/Series </a:t>
            </a:r>
            <a:r>
              <a:rPr lang="en-US" altLang="zh-TW" dirty="0" smtClean="0"/>
              <a:t>Discontinuity</a:t>
            </a:r>
            <a:endParaRPr lang="zh-TW" altLang="en-US" dirty="0"/>
          </a:p>
          <a:p>
            <a:r>
              <a:rPr lang="en-US" altLang="zh-TW" dirty="0"/>
              <a:t>Ch6. Transmission Lines</a:t>
            </a:r>
          </a:p>
          <a:p>
            <a:pPr lvl="1"/>
            <a:r>
              <a:rPr lang="en-US" altLang="zh-TW" dirty="0"/>
              <a:t>6.1 Wave Propagation on a Transmission Line(lossless case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r>
              <a:rPr lang="en-US" altLang="zh-TW" dirty="0"/>
              <a:t>6.2 Standing Wave Pattern(lossless case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r>
              <a:rPr lang="en-US" altLang="zh-TW" dirty="0"/>
              <a:t>6.3 Input </a:t>
            </a:r>
            <a:r>
              <a:rPr lang="en-US" altLang="zh-TW" dirty="0" smtClean="0"/>
              <a:t>Impedance</a:t>
            </a:r>
            <a:endParaRPr lang="zh-TW" altLang="en-US" dirty="0"/>
          </a:p>
          <a:p>
            <a:pPr lvl="1"/>
            <a:r>
              <a:rPr lang="en-US" altLang="zh-TW" dirty="0"/>
              <a:t>6.4 Generator and Load </a:t>
            </a:r>
            <a:r>
              <a:rPr lang="en-US" altLang="zh-TW" dirty="0" smtClean="0"/>
              <a:t>Mismatches</a:t>
            </a:r>
            <a:endParaRPr lang="zh-TW" altLang="en-US" dirty="0"/>
          </a:p>
          <a:p>
            <a:pPr lvl="1"/>
            <a:r>
              <a:rPr lang="en-US" altLang="zh-TW" dirty="0"/>
              <a:t>6.5 Reflection </a:t>
            </a:r>
            <a:r>
              <a:rPr lang="en-US" altLang="zh-TW" dirty="0" smtClean="0"/>
              <a:t>Coefficient</a:t>
            </a:r>
            <a:endParaRPr lang="zh-TW" altLang="en-US" dirty="0"/>
          </a:p>
          <a:p>
            <a:pPr lvl="1"/>
            <a:r>
              <a:rPr lang="en-US" altLang="zh-TW" dirty="0"/>
              <a:t>6.6 Wave Propagation on a Transmission Line (</a:t>
            </a:r>
            <a:r>
              <a:rPr lang="en-US" altLang="zh-TW" dirty="0" err="1"/>
              <a:t>lossy</a:t>
            </a:r>
            <a:r>
              <a:rPr lang="en-US" altLang="zh-TW" dirty="0"/>
              <a:t> case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r>
              <a:rPr lang="en-US" altLang="zh-TW" dirty="0"/>
              <a:t>6.7 Standing Wave Pattern (</a:t>
            </a:r>
            <a:r>
              <a:rPr lang="en-US" altLang="zh-TW" dirty="0" err="1"/>
              <a:t>lossy</a:t>
            </a:r>
            <a:r>
              <a:rPr lang="en-US" altLang="zh-TW" dirty="0"/>
              <a:t> case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441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EM Math Equation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Ch7. Smith Chart</a:t>
            </a:r>
          </a:p>
          <a:p>
            <a:pPr lvl="1"/>
            <a:r>
              <a:rPr lang="en-US" altLang="zh-TW" dirty="0"/>
              <a:t>7.1 Smith Chart</a:t>
            </a:r>
            <a:endParaRPr lang="zh-TW" altLang="en-US" dirty="0"/>
          </a:p>
          <a:p>
            <a:pPr lvl="1"/>
            <a:r>
              <a:rPr lang="en-US" altLang="zh-TW" dirty="0"/>
              <a:t>7.2 Smith Chart and Transmission Lines</a:t>
            </a:r>
            <a:endParaRPr lang="zh-TW" altLang="en-US" dirty="0"/>
          </a:p>
          <a:p>
            <a:pPr lvl="1"/>
            <a:r>
              <a:rPr lang="en-US" altLang="zh-TW" dirty="0"/>
              <a:t>7.3 Quarter-wavelength Transformer</a:t>
            </a:r>
            <a:endParaRPr lang="zh-TW" altLang="en-US" dirty="0"/>
          </a:p>
          <a:p>
            <a:pPr lvl="1"/>
            <a:r>
              <a:rPr lang="en-US" altLang="zh-TW" dirty="0"/>
              <a:t>7.4 Single-Stub Impedance Matching</a:t>
            </a:r>
            <a:endParaRPr lang="zh-TW" altLang="en-US" dirty="0"/>
          </a:p>
          <a:p>
            <a:pPr lvl="1"/>
            <a:r>
              <a:rPr lang="en-US" altLang="zh-TW" dirty="0"/>
              <a:t>7.5 Double-Stub Impedance Matching (</a:t>
            </a:r>
            <a:r>
              <a:rPr lang="zh-TW" altLang="en-US" dirty="0"/>
              <a:t>八分之一波長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r>
              <a:rPr lang="en-US" altLang="zh-TW" dirty="0"/>
              <a:t>7.6 Double-Stub Impedance Matching (</a:t>
            </a:r>
            <a:r>
              <a:rPr lang="zh-TW" altLang="en-US" dirty="0"/>
              <a:t>十六分之一波長</a:t>
            </a:r>
            <a:r>
              <a:rPr lang="en-US" altLang="zh-TW" dirty="0"/>
              <a:t>)</a:t>
            </a:r>
            <a:endParaRPr lang="zh-TW" altLang="en-US" dirty="0"/>
          </a:p>
          <a:p>
            <a:r>
              <a:rPr lang="en-US" altLang="zh-TW" dirty="0"/>
              <a:t>Ch9. Antennas</a:t>
            </a:r>
          </a:p>
          <a:p>
            <a:pPr lvl="1"/>
            <a:r>
              <a:rPr lang="en-US" altLang="zh-TW" dirty="0"/>
              <a:t>9.1 Linear Polarization</a:t>
            </a:r>
            <a:endParaRPr lang="zh-TW" altLang="en-US" dirty="0"/>
          </a:p>
          <a:p>
            <a:pPr lvl="1"/>
            <a:r>
              <a:rPr lang="en-US" altLang="zh-TW" dirty="0"/>
              <a:t>9.2 Circular Polarization</a:t>
            </a:r>
            <a:endParaRPr lang="zh-TW" altLang="en-US" dirty="0"/>
          </a:p>
          <a:p>
            <a:pPr lvl="1"/>
            <a:r>
              <a:rPr lang="en-US" altLang="zh-TW" dirty="0"/>
              <a:t>9.3 Elliptical Polarization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814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08920"/>
            <a:ext cx="7772400" cy="3528392"/>
          </a:xfrm>
        </p:spPr>
        <p:txBody>
          <a:bodyPr/>
          <a:lstStyle/>
          <a:p>
            <a: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Simplicity</a:t>
            </a:r>
            <a:b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Accessibility</a:t>
            </a:r>
            <a:b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  <a:t>Visualization</a:t>
            </a:r>
            <a:br>
              <a:rPr lang="en-US" altLang="zh-TW" sz="5400" cap="none" dirty="0">
                <a:solidFill>
                  <a:schemeClr val="accent1">
                    <a:lumMod val="60000"/>
                    <a:lumOff val="40000"/>
                  </a:schemeClr>
                </a:solidFill>
                <a:cs typeface="Times New Roman" pitchFamily="18" charset="0"/>
              </a:rPr>
            </a:br>
            <a:r>
              <a:rPr lang="en-US" altLang="zh-TW" sz="5400" cap="none" dirty="0">
                <a:solidFill>
                  <a:srgbClr val="FF0000"/>
                </a:solidFill>
                <a:cs typeface="Times New Roman" pitchFamily="18" charset="0"/>
              </a:rPr>
              <a:t>E</a:t>
            </a:r>
            <a:r>
              <a:rPr lang="en-US" altLang="zh-TW" sz="5400" cap="none" dirty="0">
                <a:solidFill>
                  <a:schemeClr val="accent3">
                    <a:lumMod val="75000"/>
                  </a:schemeClr>
                </a:solidFill>
                <a:cs typeface="Times New Roman" pitchFamily="18" charset="0"/>
              </a:rPr>
              <a:t>dutainment</a:t>
            </a:r>
            <a:endParaRPr lang="zh-TW" altLang="en-US" sz="5400" cap="none" dirty="0">
              <a:solidFill>
                <a:schemeClr val="accent3">
                  <a:lumMod val="75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圓角矩形 66"/>
          <p:cNvSpPr/>
          <p:nvPr/>
        </p:nvSpPr>
        <p:spPr>
          <a:xfrm>
            <a:off x="251520" y="4221088"/>
            <a:ext cx="8568952" cy="1800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251520" y="980728"/>
            <a:ext cx="8568952" cy="18002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cs typeface="Times New Roman" pitchFamily="18" charset="0"/>
              </a:rPr>
              <a:t>Dynamic Learning Path Management</a:t>
            </a:r>
            <a:endParaRPr lang="zh-TW" altLang="en-US" sz="3600" dirty="0">
              <a:cs typeface="Times New Roman" pitchFamily="18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395536" y="1118755"/>
            <a:ext cx="2376264" cy="1224136"/>
            <a:chOff x="395536" y="1262771"/>
            <a:chExt cx="2376264" cy="1224136"/>
          </a:xfrm>
        </p:grpSpPr>
        <p:sp>
          <p:nvSpPr>
            <p:cNvPr id="10" name="圓角矩形 9"/>
            <p:cNvSpPr/>
            <p:nvPr/>
          </p:nvSpPr>
          <p:spPr>
            <a:xfrm>
              <a:off x="395536" y="1262771"/>
              <a:ext cx="2376264" cy="122413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29601" y="1382125"/>
              <a:ext cx="2098181" cy="385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C1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29603" y="1848728"/>
              <a:ext cx="1216184" cy="2880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C1U1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835696" y="1848728"/>
              <a:ext cx="792088" cy="2880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C1U2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9603" y="2198875"/>
              <a:ext cx="58601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C1U1S1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87624" y="2198875"/>
              <a:ext cx="55816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C1U1S2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835696" y="2209875"/>
              <a:ext cx="792088" cy="21602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C1U2S1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" name="圓角矩形 20"/>
          <p:cNvSpPr/>
          <p:nvPr/>
        </p:nvSpPr>
        <p:spPr>
          <a:xfrm>
            <a:off x="3181769" y="1124744"/>
            <a:ext cx="2376264" cy="122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315834" y="1244098"/>
            <a:ext cx="2098181" cy="385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C2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21929" y="1710701"/>
            <a:ext cx="792088" cy="2880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C2U2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3315836" y="1710701"/>
            <a:ext cx="1216184" cy="566171"/>
            <a:chOff x="3315836" y="1854717"/>
            <a:chExt cx="1216184" cy="566171"/>
          </a:xfrm>
        </p:grpSpPr>
        <p:sp>
          <p:nvSpPr>
            <p:cNvPr id="23" name="矩形 22"/>
            <p:cNvSpPr/>
            <p:nvPr/>
          </p:nvSpPr>
          <p:spPr>
            <a:xfrm>
              <a:off x="3315836" y="1854717"/>
              <a:ext cx="1216184" cy="2880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C2U1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315836" y="2204864"/>
              <a:ext cx="58601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C2U1S1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973857" y="2204864"/>
              <a:ext cx="55816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C2U1S2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4621929" y="2071848"/>
            <a:ext cx="792088" cy="2160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smtClean="0">
                <a:latin typeface="Times New Roman" pitchFamily="18" charset="0"/>
                <a:cs typeface="Times New Roman" pitchFamily="18" charset="0"/>
              </a:rPr>
              <a:t>C2U2S1</a:t>
            </a:r>
            <a:endParaRPr lang="zh-TW" alt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5922839" y="1124744"/>
            <a:ext cx="2376264" cy="122413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56904" y="1244098"/>
            <a:ext cx="2098181" cy="385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C3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056906" y="1710701"/>
            <a:ext cx="1216184" cy="288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C3U1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56906" y="2060848"/>
            <a:ext cx="586013" cy="2160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smtClean="0">
                <a:latin typeface="Times New Roman" pitchFamily="18" charset="0"/>
                <a:cs typeface="Times New Roman" pitchFamily="18" charset="0"/>
              </a:rPr>
              <a:t>C3U1S1</a:t>
            </a:r>
            <a:endParaRPr lang="zh-TW" alt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14927" y="2060848"/>
            <a:ext cx="558163" cy="2160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smtClean="0">
                <a:latin typeface="Times New Roman" pitchFamily="18" charset="0"/>
                <a:cs typeface="Times New Roman" pitchFamily="18" charset="0"/>
              </a:rPr>
              <a:t>C3U1S2</a:t>
            </a:r>
            <a:endParaRPr lang="zh-TW" alt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7362999" y="1710701"/>
            <a:ext cx="792088" cy="577171"/>
            <a:chOff x="7362999" y="1854717"/>
            <a:chExt cx="792088" cy="577171"/>
          </a:xfrm>
        </p:grpSpPr>
        <p:sp>
          <p:nvSpPr>
            <p:cNvPr id="32" name="矩形 31"/>
            <p:cNvSpPr/>
            <p:nvPr/>
          </p:nvSpPr>
          <p:spPr>
            <a:xfrm>
              <a:off x="7362999" y="1854717"/>
              <a:ext cx="792088" cy="2880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C3U2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362999" y="2215864"/>
              <a:ext cx="792088" cy="21602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C3U2S1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451361" y="4509120"/>
            <a:ext cx="1858281" cy="28803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N1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51362" y="4922875"/>
            <a:ext cx="91440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C1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1427648" y="4922875"/>
            <a:ext cx="914400" cy="6480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TEST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562830" y="4517504"/>
            <a:ext cx="1858281" cy="2880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N2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圓角矩形 42"/>
          <p:cNvSpPr/>
          <p:nvPr/>
        </p:nvSpPr>
        <p:spPr>
          <a:xfrm>
            <a:off x="2562830" y="4922875"/>
            <a:ext cx="91440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C2U1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3519336" y="4922875"/>
            <a:ext cx="914400" cy="6480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TEST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74299" y="4509120"/>
            <a:ext cx="1858281" cy="2880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N3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4675560" y="4922875"/>
            <a:ext cx="91440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latin typeface="Times New Roman" pitchFamily="18" charset="0"/>
                <a:cs typeface="Times New Roman" pitchFamily="18" charset="0"/>
              </a:rPr>
              <a:t>C3U1S1</a:t>
            </a:r>
            <a:endParaRPr lang="zh-TW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7" name="圓角矩形 46"/>
          <p:cNvSpPr/>
          <p:nvPr/>
        </p:nvSpPr>
        <p:spPr>
          <a:xfrm>
            <a:off x="5651846" y="4922875"/>
            <a:ext cx="914400" cy="6480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TEST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785769" y="4509120"/>
            <a:ext cx="1858281" cy="2880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N4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6785770" y="4922875"/>
            <a:ext cx="91440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C3U2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7762056" y="4922875"/>
            <a:ext cx="914400" cy="6480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TEST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5" name="向下箭號 64"/>
          <p:cNvSpPr/>
          <p:nvPr/>
        </p:nvSpPr>
        <p:spPr>
          <a:xfrm>
            <a:off x="3510594" y="2852936"/>
            <a:ext cx="1805173" cy="1266440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092938" y="240392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CMS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4048055" y="565195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Times New Roman" pitchFamily="18" charset="0"/>
                <a:cs typeface="Times New Roman" pitchFamily="18" charset="0"/>
              </a:rPr>
              <a:t>LPMS</a:t>
            </a:r>
            <a:endParaRPr lang="zh-TW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397236" y="1124744"/>
            <a:ext cx="2376264" cy="1224136"/>
            <a:chOff x="395536" y="1262771"/>
            <a:chExt cx="2376264" cy="1224136"/>
          </a:xfrm>
        </p:grpSpPr>
        <p:sp>
          <p:nvSpPr>
            <p:cNvPr id="61" name="圓角矩形 60"/>
            <p:cNvSpPr/>
            <p:nvPr/>
          </p:nvSpPr>
          <p:spPr>
            <a:xfrm>
              <a:off x="395536" y="1262771"/>
              <a:ext cx="2376264" cy="122413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529601" y="1382125"/>
              <a:ext cx="2098181" cy="3852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C1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529603" y="1848728"/>
              <a:ext cx="1216184" cy="2880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C1U1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835696" y="1848728"/>
              <a:ext cx="792088" cy="2880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C1U2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529603" y="2198875"/>
              <a:ext cx="58601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C1U1S1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187624" y="2198875"/>
              <a:ext cx="55816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C1U1S2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835696" y="2209875"/>
              <a:ext cx="792088" cy="21602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C1U2S1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79" name="群組 78"/>
          <p:cNvGrpSpPr/>
          <p:nvPr/>
        </p:nvGrpSpPr>
        <p:grpSpPr>
          <a:xfrm>
            <a:off x="3315834" y="1703870"/>
            <a:ext cx="1216184" cy="566171"/>
            <a:chOff x="3315836" y="1854717"/>
            <a:chExt cx="1216184" cy="566171"/>
          </a:xfrm>
        </p:grpSpPr>
        <p:sp>
          <p:nvSpPr>
            <p:cNvPr id="80" name="矩形 79"/>
            <p:cNvSpPr/>
            <p:nvPr/>
          </p:nvSpPr>
          <p:spPr>
            <a:xfrm>
              <a:off x="3315836" y="1854717"/>
              <a:ext cx="1216184" cy="28803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C2U1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3315836" y="2204864"/>
              <a:ext cx="58601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C2U1S1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3973857" y="2204864"/>
              <a:ext cx="558163" cy="2160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C2U1S2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6056420" y="2071848"/>
            <a:ext cx="586013" cy="21602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00" dirty="0" smtClean="0">
                <a:latin typeface="Times New Roman" pitchFamily="18" charset="0"/>
                <a:cs typeface="Times New Roman" pitchFamily="18" charset="0"/>
              </a:rPr>
              <a:t>C3U1S1</a:t>
            </a:r>
            <a:endParaRPr lang="zh-TW" altLang="en-US" sz="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7366012" y="1700808"/>
            <a:ext cx="792088" cy="577171"/>
            <a:chOff x="7362999" y="1854717"/>
            <a:chExt cx="792088" cy="577171"/>
          </a:xfrm>
        </p:grpSpPr>
        <p:sp>
          <p:nvSpPr>
            <p:cNvPr id="85" name="矩形 84"/>
            <p:cNvSpPr/>
            <p:nvPr/>
          </p:nvSpPr>
          <p:spPr>
            <a:xfrm>
              <a:off x="7362999" y="1854717"/>
              <a:ext cx="792088" cy="28803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C3U2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7362999" y="2215864"/>
              <a:ext cx="792088" cy="21602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800" dirty="0" smtClean="0">
                  <a:latin typeface="Times New Roman" pitchFamily="18" charset="0"/>
                  <a:cs typeface="Times New Roman" pitchFamily="18" charset="0"/>
                </a:rPr>
                <a:t>C3U2S1</a:t>
              </a:r>
              <a:endParaRPr lang="zh-TW" altLang="en-US" sz="8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96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06684 0.4995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2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-0.09462 0.46135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1562 0.43565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1" y="2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5.55112E-17 L -0.05712 0.4604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2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6" grpId="0" animBg="1"/>
      <p:bldP spid="21" grpId="0" animBg="1"/>
      <p:bldP spid="22" grpId="0" animBg="1"/>
      <p:bldP spid="24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3" grpId="1" animBg="1"/>
      <p:bldP spid="33" grpId="2" animBg="1"/>
      <p:bldP spid="34" grpId="0" animBg="1"/>
      <p:bldP spid="3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5" grpId="0" animBg="1"/>
      <p:bldP spid="68" grpId="0"/>
      <p:bldP spid="77" grpId="0"/>
      <p:bldP spid="8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611560" y="0"/>
            <a:ext cx="7859712" cy="908721"/>
          </a:xfrm>
        </p:spPr>
        <p:txBody>
          <a:bodyPr/>
          <a:lstStyle/>
          <a:p>
            <a:r>
              <a:rPr lang="en-US" altLang="zh-TW" sz="4000" dirty="0">
                <a:cs typeface="Times New Roman" pitchFamily="18" charset="0"/>
              </a:rPr>
              <a:t>Motivations</a:t>
            </a:r>
            <a:endParaRPr lang="zh-TW" altLang="en-US" sz="4000" dirty="0">
              <a:cs typeface="Times New Roman" pitchFamily="18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251520" y="1340769"/>
            <a:ext cx="8429625" cy="5040560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b="1" dirty="0" smtClean="0">
                <a:solidFill>
                  <a:srgbClr val="00B05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Importance of EM field theory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- From ELF to visible light</a:t>
            </a:r>
          </a:p>
          <a:p>
            <a:pPr>
              <a:spcBef>
                <a:spcPts val="580"/>
              </a:spcBef>
              <a:buNone/>
              <a:defRPr/>
            </a:pP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- From nano devices to </a:t>
            </a: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ALMA</a:t>
            </a: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.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b="1" dirty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zh-TW" sz="2800" b="1" dirty="0" smtClean="0">
                <a:solidFill>
                  <a:srgbClr val="0000FF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- From communication to forecasting    </a:t>
            </a:r>
          </a:p>
        </p:txBody>
      </p:sp>
      <p:sp>
        <p:nvSpPr>
          <p:cNvPr id="2" name="AutoShape 2" descr="data:image/jpeg;base64,/9j/4AAQSkZJRgABAQAAAQABAAD/2wCEAAkGBxQSEhUUExQWFhUXGR4ZGBgYGRwbHBccHh8aGB4fHBwcHSghHBolIBoXITEhJSorLi4uGCAzODMsNygtLiwBCgoKDg0OGxAQGywkICU0LCwsLCwsLC8vLDQsLywsLCwsLCwsLCwsLCwsLCwsLCwsLCwsLCwsLCwsLCwsLCwsLP/AABEIAJUBUgMBEQACEQEDEQH/xAAbAAACAwEBAQAAAAAAAAAAAAAFBgIDBAcBAP/EAEkQAAIBAgQDBQQGBwUHAwUAAAECEQMhAAQSMQVBUQYTImFxMoGRoQcUQlKxwSNicrLR4fAWM4KSohUkU2Nzs/E0k8IlNUOD0v/EABsBAAIDAQEBAAAAAAAAAAAAAAMEAQIFAAYH/8QAOxEAAQMCBAIKAgEDAwUAAwEAAQACEQMhBBIxQVFhBRMicYGRobHB8DLR4RQj8TNCYiQ0UnKyQ1OiFf/aAAwDAQACEQMRAD8AlSqsBdfgY+R/jjyrmg6FaIWmjmRzsfO3z2wJzDspRKmuFiVyJZRMJ1nwpC2pw2mAWCFTv+jJQk/4SAT62wtSq1HmHGRzv7zHgocAEh/SHx+FCgvCDZwA2o2ggDf+GPR9F4S82vw0hDc6BK5ZlqTVqgQ9Zb8WPr/LHpXuFNhd95JVoL3ZV3DstlaeXohNYSqwkqfCQBsultwOo5k48Njqj69Yktlg317zI0T4IFgiGYr1VBOkOAL30m5AEA2PM7jbA2U6RIExPiFMof8AXxJZwV5CRYD1EiThvqTENuoWTifE9FPUimrUaVpIly7RJNvsrufUDc4LRoZnQ4wBck7D9nbzUOdAsl/sMlfL5arVzBrCsahRKdTVJVVDMwU3iWNx5jnIc6RNKvXaykGlsSSI1JgCR3aINDNHaSRx/tDVzTsAx7tmBiBNQgmCxAk3NlNha2NvDYNlBoMXHp3fJQKlUvMDROHYrswKa97VHiPy8h+Z57YyukMcXnIzRNUaWQSdUd7UE/VK+vTUApnddLT9mCkKTMCNN+uEcGB17Msi/GR639Vap+JW3hORp00o02R07tVUncGAJ8SHUAb7gYBiKtVznuaQZn7Bt5FWaIACI08uZsZvzv8AMRgBqCLhSiOWynUYSrYgDRSAidLLAb4WAc+7ioLo0VHGMy9KlrSmXk6VWdIYwT4mjwIIu2HKGDc5geeyyYzce4blULrxukZ8zNTXUbva7eAMAQqA/Yop9lep9oxLQLDYFPKzK0ZWi8cebjueWg2k3XNEGTqs9TJI9ShURTNKq7M7jSXASFIBuKZZmgnfSTsRi4qva17XHUAQNr38YAnhopjMQeCTc2lTiWb7u/dUZQTsLwxjlJHwAxrsLMHQz/7nQf0lyDWfGwTPw3h7U69avJXUXgGDuYDEcvCAAPO8YzqtUPpNp6xH+PNHayCSttWrq/vB5BtJg+UEkrgLWx+Pl91V+9bMhlV8LVairTZ1poZE1GYgBFA3MkXwCvWIkU2kuAJPAAblcSBqtGREJXtYVdK+gnA6hl9PukqUWyma7pE1FQpT2ftsxMg9AoHxnyxnV6BrPcGgzOuwEep/S4TKhV4sWUyqXMAFNf8Aq3HqOeNDBh+FDmMAIP5E/HciMqUg4Ne4gngY++Khwh5G5sz7xyjaOURvznC+KAEAcB8oldrGkZOH2V7wGpKOetev8q1QfliuLbD2j/iz/wCQlW/tX8aqlctXYEgim5BFiCAYI88Bw7Qa7AdJCsdElcI7Z5hLVNNYfreFv8yj8QcbeJ6JoPuzsnlceR+CFRrinbgnaKhmSKYDK5BOlhMxcwwt8YxhV+jK1DtTI4j9K2ZE8ygV6Z1AeK8iZ8p5GbyemxwOmA0O3+Oa6SQveIVRpWP+JT/7i4mlUBLo4O9iqOEBKr5CeKVc0XCrSWlYjc6Km5mAsH5Y0aeIP9C2lElxd7jbiuy9o+CYWzLG+r4bYQyjQokK2i8i+E6rA0wFZTwJSvscuVVRJIttPzthllTK031j0Qy2SvhRxxxMlTkC5tnKrJTHdsQzMqKCZEsQNmkWEn3Y9axoc45hYAny7kI8kYy+tWBARoMiZXb0kfIYTqZXNgkifFTdaaRvJR16kDV80v7yBgTtLEH7zt6rkXyFVSYVwT0kT8LMPfjNxIIF2n76KwIRHiWdFCizncCw6k2GOwtEvIYFU3K4F2zr1O9K1AVYeIiQbtebHp+OPdYBrMgLdP0laxOiZvow4AKtQ1nTSiwxF9x7K3vJILH+eMnp3HGlT6tpubfs+GgRsOyBm4rqGecMCCAw5giR8DjzGGZluLI5QN8uB7BZP2SQP8plfljUa4n8r9/719VWFneqwMMQw5mNLR7rH4D1wUNBEj+PW/qpuveCZQIGzmYXS0RTW3gT7IXqxm55sSdogWKql5GGomeJ4nee70HNcBuVzjtr2tqZiqyo0KJUkHlcaQelzJG5Jx6Lo7o5lGmCRfX+f1wSlarfK1aexXZuYrVFP6o6fHn+A9cU6Qxn/wCNiJQpR2iuhLmVsNuQBt7hOMI03aplYe0KBu4o/wDFrJI/VSazfufPBsKYz1OAPrYe6o/YfeKO00nCLnQFZE8rlsZ9atsFaETp0wowJjI7TlUumwV/dgDU4tyTm3P4Y1qGFZTaK2Ks3/a3d3fwCCXEmG+fBJvbTtKCRSDC5AO4EnYAbwNzbDtPrcS7ramg0A0aOX7VmsDQudcO481bNU6eXkJJLORD1NKlgAPsUtQHg5/a6Y1KuEFOiXVdeGwm3iY322QxUL3gDRH8xldOQrUgzNmHUhtVy7PALk85LWjkMIteTimvgBg9I28IRi3sQF7wHh9PK0RTWdUAsYILH38t8Tiaz69TMdNlNNgYIC0xP5DkP664HKurE06zTZh3gQ1NAu0CLsPsgkiJueXXFCXZQ4C0xO38quYTCozCKz030DvKalVfcrLFjoGyNeNQ8VrEc7tBAc0mxMkeEX4jlpxlQWgmSj1DKutCGnUzg3AB9kb9bzfGearH15boBt3q+y8zuTRQoAuSZPpHyxalVe4klTAyyrqeX00G2JkkH3DAzUzVwBoqwDeFi4RUIUnqak/5iPywfENBd5eykBe8CzOmltY1KrfGrUP54jFU8z/Bv/yFVot5+608dza/VMxe/dPv6HAMPRcMTT7wudokXh/GKdQBa6qeWqIgAWut5tv0xv1cO5smmVRr+KYOyJpDOp3TEjS9jePDyPMb/DGfjy8YUl44e6sb2Cea9SZx5um0k5lfkhXEHgL/ANSl/wB2njQojNM8Hf8AyVR2ixUcyq5jMlvu0CBEzaqLD3YO6m40qYbxd8Lh+R8F63Hk1aSI98n1MWHxxIwL4kFWlG8lU1ICJg9bYysS3K8gqQr8Kqy+xy5e4hcvsdCiVyw5VmqUzMimSw2uxBW/OwJ95x7jO0MPOyXi6O5SswXxLcmLGdr+RjCFRrXGxVkZydVT5etvxxm4hrxorhEhSQjxKGAvcavgOuF6WYHNMeMKHXsk7jOfVgRUU91SBZ0Y6gxayrBtAEDSRvvvj0GHpOaZae07Qi3ef5VBESVz7s1lDm82ariUpt3jgCzObIijpIAA6L543MXUFChkbqbDkNz+0Ck3O+Tt7rsuUpmkml6T6iSzsnilj+yddhA9nljxNWp1tSWPEaAG3uI56pqeSz5jMKQRTqDWYARxfnNjpbp6QcM02OBGdtuI+kKJWPMM6AlgCOoNv9UQPfhlgY42++SlecKod6xZwVRbtIiZmACbEWMkWjFcVV6puVt3HT79uuCUfpC7Wo4ajTLgwNGkAKBsWYz0kKAJHW+NXono1zIqPjnOvd563Qa1XKMo1S72L7OGuwqOP0a3Hn5+Y6dT5DGjj8YKTcrdUOhRntO0XTqYKiFYqBysw+DA/KMecMOMnXyPp/KbhSDTZkU/skp/pbUp+K4qQR+LvMT6iD7rrqmsoq55dMhaVEtG2k1NKC1x7NN/icWZmp4U5tXO14xJ9yFX/d3fKYspljjMr1gArgIvTGgX+W+E2NM5nKHGbBa10rBYgsbqs7eZ88a9NtLCtFWp2nkS1uzeBfz4D/ICZdYacf0lvtnxMU1BcrMMwLPoUEARLch6TvEGYPYZz8XVc8kkkibT4AK4AaLLkDZh87n6mZTUaSeIFgQJWmKYgGYBYT1iOdsemaxuGwoou/I/Jn2QGzUfm2CJdkeEhGNS8BSA+0sQB4fICb4Bjq5cMvp+0SkwC6aHLquosDtBaJgdYtptvA2O+M0ZScoHkjqquocI8lJUgszQpCbtq9nSBz2t7sWaS0ubrfQC99o1lRO694Tm6dQK1PU4FYJrIgPADMVETpEi7QTew51rse2Q+B2ZjcbCefIaKGvm6Vewj6q2acklu63O5L1F/hjT6SGVlNu0+zSgUIzFNtHfwwWB5+yD59T5YzXaX0TCYUDGkuttRLEzb0gRyHTGV2W1nZBAgKdljrO7GdJVQfDqEMZiZXcCesG+wi7DA1oiZO8fv9eambQtYqkqVI2jleTPL3DASwBwcDr8f5UC6zZGjoYIbkk7frMWHywaq/MM40/QVgsHBrUUnzPxZj+eD171D92VWfiiVXLUqtNkc+FwVYCxg+fLCoqVabw5ouLqxEiEn8R7EqP/AE9Uj9Wrf/Uon4g42KPSbiP7rfL9H9oRpcFn7PcPzFDNIXQgQw1qZX2TzG3vjBMVVo1aBAM6WPeoa1wddOP1p/vHGR1VPgjQqM/mnhZ/4lP/ALiYvTpNkxwPsVVwslXi+ZY8Yy6yQjikrrJ0uJqbjY406LA3o6o4ajMQdxogVCRUEJ+ocCpo0hceff0g9zYTEIsixjMqOLrlSpYEpS9xvtnlcsDL943RCCJ822+EnGrheh8TiNso5/r9whuqBuqWG7SZ3Oz3SGhSOxuhI66j4j/hGNpnRmDwl3nM7z9NPNC60u0VX9mXO9YT6H+OD/1rNmrodxQ+n2mpr/epWpft0yV/zLgpwbz+BDu4/BVOsG9ka4dxilU/u6yN5K4n/K0HCVXD1Gfk0jwPuFcOB0R/Laguo89sZtUtc7KFcL7ivGkpUze4vbn0A8yYxbDYNzyAR9/hcTuuZdq+MsuigJ1v460jxAn2QBzMbf4cenwWGBmodBYcPv8AKBVqRDQnX6PuBjL011LJTxN+tVPrvoEe+MYfS+M6xxAOthyH8n5RqbMrcqba2eUbnT+0IHx2xiU8M+bX7kSVgLLV8RhhsoMER1IPM/hGHwHU+yLHdQlLtTmFYtkaIZa9WnIjV3YS5bUFmPCrfZ541sG1zQMTUjK08pnaJ5nigVCPwGqGcSzSZDIrl6bJ3yrFS/8AeuWJIWBLBZ3IFgBO4wxRpvxWKNV4OUm3/EAek+91xPVM5pM4Nke+fXWcLTB8buYBPSf6tjYxFXq25WCTsAl6bMxzONl1nh9FNIFCojj9UqZPpYz5Y8xVeQf7rSO+ffRPhwOi2U0cBi6kRHzMbGPP4YCXMJAadfhcrKCzirjClW9m8rrq5mryaqKa/s0lC/vtUwDH18jKdMaxPi4z7QqtuSU2UaUQAJJ2GM6lSc9wtLjoFzneS0GE6FuZ5L5DzxoVHUsGCAQ6poTqG8Q3i7idAhAF/d7oXncwIggEeeM6kx73ZtEeIXMvpCpnMVKOWTV4pcxcBQbzzEWIA549X0URSY6s7u8UCsM0NC25bI06dI06eki0qwIJjmdjE2jA31XuqZ3eaMAAICuyz6vCBLbQAR8B0+WKPGW50Uonw3LXbWASGe248C/O7DClerIGXcD/APo/oLgqKfcEjJfVmg0jPcwukVDDCBAQXmR5454rtnEipuPyvppxlcWiI2WjK9mhlaemgXZQXeCZMsoXkBIGkHY88Cd0iMQ6asAmBw0M89ZVqVFugMd6X+y3Bmy61hVCK1QIqlCTqClmMgC24HL5Y08biW1nMLJIEzPOAqtw72guItxCYjwhHTRFpG1tvPkPLfCBxTmuzFdCJ1ciVp01UCFmYtE4Rp1w6q9zjrC6EO4ZnxWqtTRGbQQGJ8IFyDve2k7C5+OHK9I0mNe4xPj918Eeth3UmNc7dVdqe2lDLwXRwpJ9oFHaLWpsAY8zEgztvOC6JqVJDXCfMDxCV6wNEuWjs/nVzFWlVSdD+JZEGIO45bYri6LqVJ1N2ot7K+YFshD8lUimg/V/nhl7e0VzB2QrxXxTIrqa1hzxUsKiFYCpxXtLlIIMRJULLxQQg/bT99MFomXHuPsVDtEqdpfDxnKH/o/9xh+eNHC36Oqj/wBv/lL1f9QLqxGPGA2TSWOO9r1o1DRpU2q1Rv8AdB91z8sa+E6JdWYKtR2Vp80N1QCyAZr63mv7+roQ/YWw+At7zjWpU8Nhv9Jsnjv5qhcSvchwCmgLNTAbYO9z7v5DBH4io6wNuCH2RdGstk2sL+Re0j0F4xZuFe8Zojvt/KCcQAYRD/Z3/M/0L/DBf6Gd/RU68pMy9S48KsN4BKz6jxYA8W1j74Ju6jW4RlqxJqUBfmEv8UM/LHDEV6X4u9f2oLWnUKH9lNAP1POVKJj2GYlfg0Ee8YgdI53RXpBw4gX++KrljQpW4lXzdBwau9oceyTYiRyaIMEY1qTKFRvY8t/8Kpe9uqu7L8OfMZn6w/iOrwzHjqXAnyUDV5QMUxlZtGj1Ytx5D+VNNsuzldUpZZaahUZp5sGILE3JIBjHky91Rxc8eBGnymLLPUrvBGsETJDKL+9dP54ZbTbrHr+5XILxviK06bnwrV0MUAYSxFhAMHcjacPYai57wNRIm3+R7Kr3wEFo5r6tQXPVSTm6lMhjBBpoToEgkgEwALC5OGnU+vqHDN/0wRHM6/dUMdlud2qTadF89mDpUjURaS2kRtJ3mCfeca5c3DUrnTwQADWeun5DhNGlQNArZlKsYmZ/IY85Ur1H1esB7k9lAbl2UOyWQWnkqKCGBBe8H2iSJHpHwxbG1nOxDjpt5KtJsMAR/L0iBAJAPKTHw2Huwg8tnMRfiroll8sFBdrKoLH0Ak/hhKpWzODG6mynS5WjsnkjSylIEDvCveP0DVCajSekucWxYNXE1HtEgacg2GgnYaIYPZAKMvUCAhTc7uRv5DouJq4unhwadC5P5P0J5N4DnqVAYXXPkhGczVT7oP7J/Jo/E4VpUmOMuJ8R+v0i6ILmc7eDKn9YR/LGnTpWsoWPN0gG1faKKCegu4H+qfhg1MnLG0mPb4XWlY6p5yRHPVAHry+ODtUqTNFJXWq4JqQ2kKupUEshaJVdREnchYtM4pE1C0tGm82J0MbmNNu9VNxqjnCsvqpMVnxio0nkaji0An7vX4Yz678rwDtlHg0fyrNN1UvaFRUWgtGuATpV+7bS7Dziw5ycT/QEtNVz2nciRIH3grOEIotc8z+XwwsaTdAFWUA7S0AIrUzD6grBTAJNwx5cjPXGhgnOvSfpqJ9v0iNcYhQ4Hl8xWM69CrdnIsPhE4JiX0aYiJJ2UkgaogOLBQy16ijTUCq7WVvDTf0kAnfCn9KJmi3USQNRqFzASZA0QHsNxREq5piwE+LVIgDU5+JkY0Ok8O9zKQE2tz0AWhjG9Y2mxlyNh3BMfHOIroYaQ7DSdDLJOo+EDf8AD8MZmFw5zBxMa3nhqVmtZmibCYlZ3rCnmWKgAKTAGw8P88HyGphwDv8AtRsgTV6lPK0Xp5c1zChwpIKr3atIieZ6HDwax9dzHvyaxO5zHjy5hAe97GAtEqrhXGaWYZkUVEqIpZkqDYAqpvY7sN1GCV8LUogOdBBMAjxOnhxKijiRUOWIK3TgCZXobHQuUlqHriC0LlXnKhKe9f3lxNNoDvvAqrhZLXagn/auSbq1MfCqJ/HGhhAP6GsOTv8A5S9cf3G/d11LjHEVy9KpVb7IsOp2Hzx43C4d1eo2mN/pTBKRuzFE6e9e9SuxMnpy+OPWYnZrdG2H3klHOkplWgoa5Gom0CT8eWKto0wR1jr8Bc/whlzosESXKKBYQxG+5+ONGjSp0zpHqlnkuCzmmfa6cyemH3PZ5pcNdquf5nty+ttIJWTBgXE2wsTUNxEJ0UGAX1UMtnKQU+MgmNwdufXyxlvDiRZb/wD/AIuO/wD1+rf2jOQWTZgfQ/zwpWdAuFmIrmmikwMm2wAYnyCkGSdtueEsOwvqhzd/veocbLk/aTjNVtSOjIzPqIZSpJO1je2PX4fCCmQeAhLvqWgJ57A5XRl6bjwGCFBGqZPibcRqNh0A88ed6XrB9U0zfjt3DQ6bphghohGF4r3ilu7VhqZFYNBaPCWAMeGdV9XKemFm4bqyBmIsCRw3jv025KwdKzVPYLfpFC+0xEqPVrgfHDrKb3XDZHJRmGiC53JpSq08/WrBlpKRTpaLOSGg6tR5mdtlwZlV1RjsLTbE6mdPCPlVcO1mJ0SJxXiD5yudLMwYgwbX6xOw2E3sMblGkzD07gCEs9xqOgLofZjhSZamBPjO5kgjqBeQesemMHGV3VnzsnGNDRCK8WrOtCowYk6CFDAG58K3I1bkc8LUGNdVAPETE7X7vRWdoURo5caaaBQBTQUxHRdtyfPnhcugucTqZ81ZGOH5PGfXryco1Uq3j6j6u6bCoyUS3TvHWmY6mCcEwNFwqdZExcnYQCR7aaqhdOqJZrOqg0hSF8oJPmbzjquJD2mjh7N56uPFx9hoFDWH8nIVW4mh+0J6Gx+BjC9PCPBzOHz7Ivch9WuW9mw+9/Dr67euH2sDdfveoUAYsOfz9euLRNyuWPjFakrVg0hgoIImFAK0gOQLEzA38JwXDioQwt0OvqSeNuOl1WbwlDteAKVBZE63bxzYjSoBF1LAhtzAM85xr4Ek1HnkNPE9425oVU2Rfs5kHfL5dCC2o1Hcm8y8afOVpgW2HSRhPF12Mq1HaRAHlr5nzVmCyd0Vg5aFkqqxIG2sxbzfHn3FhpxJiTt3fARVlOfcNoqrpJmFBJkDnPM+7DLcPTLc9MzzXLLmauqxBaPL+r4Ypsy3FpUKHDqVB+8DvK0yNS8wSCwUkGNr7ztiaz6rcpAgmY/cKzZ2Q/jXHPDopnTTXZYtEE/G2D4fCwcz7kowbF90K4wi1MilMjUxru1jHsk0uUeEgHDOGlmKLwYGUDz7Xmi4SmKlQtcSBvCy5HhdN1IgIqwbCWJuI3AHPeB64PVxD2GdSecD5PutVpGHGWmPgfz6lNv15aeoU5DCFdrSxCwPFF4CwYgbeeMcUXVIL9NQPHh+1iOploBO6HZpgWqOJnSzbn7vQk4aYIa1vcPVDXvCc81OlTAAI0IYupHgUb3HLpiK9BtR5Pfz3P3VVZ+I7gt+c4uj021KVaPaIBgSCfENhbnG2FqWFeyoCDI4fwrRuUtZjtDlkZUNUEsdIKgkAnqRbGo3CVnNJDVQ1WAwSiZGF0ReqDjjC5VZ32D7vxGJp/kof+JXnFOErmKlEmzUqyup9GBKmORA9xjHUq7qTHgaEEHyPsq1GB3gr+21U5jMU8nTMBTrqx1Ow9yyf8WFuh6fVUTiH3Js37zPsqVDaFv+o92s3tZQNgdp9wxrPaxlPrCZOg+T7rPaXPdl8St3CaV9TRYR7+f9eeFcJlDi86DT73I9YmMq94lxyhQH6Soq+R39w3w7/UF9qYJ7tEIUjukbtH9IIqI6ZemWJGksbCDvHOSJucM06FR0dYY+/ZUhrQZF0rUczlioJqqCQCRBti7mVwSMqKHMjVXjGevrCe8nTkXAPzxlV3xobr5Zur8h2my+Ur1KFWoMuatIinXAkUXNgSDYdZ28N8bXQ9OxqHXRL1UEXsNm83xLRxCscxTp0O9WtT06qySQiqfskknedhfY42naIITj/Z2matCiddEVqNSF1LrpGmFBggQR4lM+mMlnRzOsDjMG5Bvfv5opqGIQhMhQq5eo+T71TRenTVahUjQ8ICAOU+fLEf09Kq0uZrInnO6tnIN1tzWRphM8iVKmig9JWBYaaj+EnUIuAYA853ww7D9XTe2kTJVQ+SCUqfSNk8qczT4eDmGzb90ivqUUUao6i6+0RBJ+HuPhMIzDtga7lUe8uR0/R5QyaVqlMVkaiVHe1WRlqqYVmVQPDEkx09bVxbDUYRpHrx52V6Zylb+0mRp5fSqU3YEiKrMDTqCL6dIgGeUcsZeLwzaf4T32I/aNTeXaoZmFD9wgBAaosifuaqp/dA+GM5hLA95OgPrARTdN2SynM4xalQ1DDVfRFKSWk2Xy3byH8cM0MM0N6ypZnq48G/J0CE5xmBr7Je7R5ucxk6AkKHesw5Baa+H/AFul/LB2Oc7D1CLAQ1onQuN+85Qb6qQO0o5nMatjPoZwGlTyi4RENqtOHGhSq0p9DpsTI5QCZibxGLOdAkiVyU+Ddr67imWod7sW7uxIkEAA8yPPGliOj6TcwDsu11VhJbJCtq9qadWoTrekpJkkGwNyAygkSTeI285xVuBdTYBAJHdtyPpK6ZXmdyqZxqIp1qaU0pwdJBqSWYlQs+ADqY/LE0qjsOHlzSXE76aASeKo9pcdYCd+z+XUUlpU5CUhoBmZ5kTzMm/njDxlSKhqO1dePvoiNAAgItToqnKT1OEHPqVNbBSvalfaw+G2ObQ1uulZK7ox8S36jf5YZpsewdkrpShxVa9AMWl01N+kAsAWJUESdMAgXi/rjZoupVYAsbW8L9/6RKZtdCKNbVA+80fl/wDLDThlvwRDoiPFQop0w0sSzkKu58dQ8rnAcPJe4i0Rc9wTPR05yZix+EQyvDandVJQoTBRJ8TGGUFgLquog35A4WqYin1jYdOsnYaabEwIRK2JbmGQyeO3qo0svUTvjUB8dZmQnmsCCDtF+XXEh7HBoYdGgHvSlQ9homdffRQqvFPME8qNT5IMWAlzB/yHul3aFBqfanLa1p95pQJ4qpUlfCB4UUXdjy2GGzga+UuDZM2E8dydhx3QTXa0ABLOerZjMsxUOaWo6DU8I0zY6F3MRjYo4VlJgzQDaY19dklUxcmBdYKtAivRpsZIqCTtsQTicwyPcOCsLloPFdLZhPhc9YPiH8evPljzvePj75LUFNzgSF6tdhyDehj5H+OOLGnl9+7KpkaqOfzANJuRiYII5jqI+GJpMIeFVxsVqrZsLL/dMx1g7YEKZd2eKuV52eITXm67KrVWJljAHx/q2CVHZXNpUhOVKvBK84r2wR7UUetH2vYQf4jv7sMVMO6oQahgDzPgNENjSNEscS7QVACKuZFJfuU9/jdjhinhmuPYZPM6K0Bv5H9oZk+B1802qhlarg/bqkonrLXb3YNVxlHDtirUA5C5VIzHsgnvTPlvo0qMn+85gC0ilQWBI5Fjv7h78ZL+n2B39hk/8nK4oE/kfJbqX0c8McBgawDCY17TfAXdM9INJb2bcl39OxJQxoL6qnpWRabP4fCNRO+176f44yyHuqBt7/d18rdC57lu0VL6xVqZrKpm0q2CsxU0yCSCpAPIge7HrcPTFJgaEo8yV0LIdqKpenUFClTTuO6FG+hKOypO5Y72FgB782vji2qXagWjjxKKKdoUsnxhaOYFallFXQjIAKpYlXgyS2xkbDkBirca1pBYIHAk6+uinqydVg7O8cfI1vBTNTvFhlaQqgEFWJAImdp5aj6zh6/VNLreeq5zc1ku8d7ZmjRzWVWmGOZOtqwOk6tRYsALm+0n8sP4MOcC92504ckOrAgInme0LZrLjNVcnSGepopp15aW7shgxTabdT5Wx1TFN6wU/XgpbTIGZGMzxtczTFR8rTFapoaowd9JNmMLsJiD64Rr4lpcQG+M8Dw5ojWEDVEK/Fe9orQpUVo0w2ogMWvfadhhfEYsFmRogaqzKcGSVdw7K/p0nanTZj5FiFX5K+MatULqJy7kDykn3CLoU0I4ABO3JeZ8z0X8cBbRbQa19USP/HQnmeDZ8TtZVLsxgKivxlZvPwsPSJtgdU18Qc1uW0DgBsFdrQEsUeKCpxCu4IPdUadJb83JqPfkLJhw4VzMGxrv9zi4+Fh8qAZcVsrupu0Mx5xt6dB88VY0ts2wVlUcixIADD1Nh6zPwxb+oY0STPdupCGdoS1GhmjNko1IbTGoldAvsLty6YZwpbVfT5ltp0vPsFV5hpKVOyShELckV2/ypH5Y08cczo4kDzKLTsxCAzqqBgmhrgFulp0nf1w52SSRMj7qguLp2grd2f7PDOVtKwEW9WoPsjkAdtZ5D1Jwvi8acNSk6mwHE/ob+SgAE2XYsuq06aog0oo0qvQDHjHh1SpmcZJuSihUVq7bKYJ2J69MMsptN3LlmXPydFQaT1GxwX+njtMMhQvqz6TOJaJELloouGEEAg2I6jmD5YC9pBkbLks5/soUdalG9IMCVPtJ4lNuqgD1HnjRo9Ite0sqWcRrsbehRM0i69ydZtDPTIDijSCsfs947MSPCxmDyBnodsdVa3MGvEjM6RxgDW4t3lUP4of2fqV6CZo5khqtXu+6pFiz+HUPEo9ixEAxttywxi2Uqr6Yo2a2ZIEC8aHfw81zJmdBb7dAuIcGzJfUmZrIxIChjZRtELEAdIjD9LE0Q2HMBHvzv+1FSk9xzBxle9u6pFNaan262mesCJPW8HHdHNBcXkaD3Q8S4hizcJ4PTQ1XALaRpVmv4mYAfIMcbVd+VrGNEE3PcBfnrGi86yu6oXF85Rw11/ymnPZhMrQWoU11msusfo0AO8faPltjD6uriajmh0MGsfkT8D1T7MlMgwSTMTsP2ua5jONUzXeMZYl2J9x/gMaraYZRyN0sEwHS8FdJ7P5OkmXZ2UVqiqHVesqCQIubTa8weuPO4upUdVDQcrSYJ8fRadIRF45r3i2YU0aWYVO71yGQdReQPP8AMYigxwqOok5o0P7RazQx5EzzS1W7QBkZdJ3Vd/vMBONJuEIcDPH2Sjq7cpsrM/xdWpmHVPEZ1naDew3xWnhyH3BPcpfVBbYwseV4ZmM3/d0a1eftuDTpD0ZuXkMFqYijhh23tZy1KWu7ifQJsynYGs4/3zNCmv8Aw8va3m7D8BjHqdNUgYw9MuPF36Rere78jHciVHLcL4fdUp6/vuQ7k/tNz9MLuPSWMs5xA4Cw9FcU2Mur27QZqv8A+ny7hdhUqjuk9xeCf8IOKDA4WiZrPBPAdo+Q08SFOfgiPActXph/rFRHdmDAJqhBERLb9ZgYXxdSi8jqQQBxi/kpE7oPmuCZjW2gnRqOnxDabfLDrMZQyjML72XFq5+Maa+nJ6z2QFai1OdMgXKnYGfIwdrHnjOwzyyrn+fWy+VPulDs99H5JzD1yzCkAyLQC1GqiTMISCYESAZvYHHpaeKZiBDDBjTf/CWDcpumbJdmMwQlQKgDKDLsAQoXvBrnbw3vhM4SoW3Rs4VlDs3VLHVZYJDU3HjPdmqI6rEScczCnV2nntK41Bsqs32drlqyUArOAA4737ZELTvZWMGQOQ87RRwdUwHxb0/ngoNQBAuxvY+pXRsw4muammGIComhnNokPCxAFltvhqsS9mSloDHpM/dSqs7JlyYaHBK1dHSkBP8Ad3aw1AgG+yQDceWM6jRc94LYMH+fhFe4AIp/Zx+4B8IcMSFkDwaFfb70XjoMScI4ML57XCdonz1UdYJW/I9n2USzKBoLi8zpiR8x8cKPwVV2pAEE98fdVPWhX8HyZZq1ZrCNKC0nuhJtzGp29DgmGwWRgLxoHEAxrxI3i3jqqufOi2ZnIzOqpF6hPiAOmmCeh8W0nYDFz0XTc4vqPJMk3I2+fQCy4VCLAIDU4PmTchVEFiSwGkDSTJ6wwOOGAeOHmriq1DOD9msygq1Kqopqs1VtTCEUBQoY8jpIMX3PTDFfCvOUCAGj+T7qGVBfmUay3Z5x4qjaSDUlFN5pwfSD+BHXC7sKQ0zr2u+332U9bw5Itl+HvEsVHhLi8zHL5jGaeiKpJkgCJHOFPXDZL/bXgmYqZOqo0KDpLlmgKqsGaTe9gPfjQ6P6Oq0cQ1zhYAnxiPlVfVaRCA8NyVH/AGYzNUNMnTSJ0qVU1mIBL6pKgTJ6bTh1tFtWpnJMg6bcvZMvfDoAtqpZzsB33fKhqI9BAaZqIoFcnXsyu0ppSQZ+1cYba0U89yYEx+ko6pmiQmngvZhOH0RTNQkKFLuFBZ6j6p5iw0wPIDGX0jhmuqGrVcQ20QJ1m3yTvKmm8xACu76bD0x59rIumZUyoYbgY6S0rlnzj0wIqEE+W+C0g8mWBchuV4vRd+4LQx9jVEtG4HUjDNTD1GjrAO+NlEqbVWpNaSPPHBragUrfQ4spH4zvhV+EMyulS7imb0gqExtKhwoOlSFNhfofTFc1Rv8AqEn4nUqQUDbhubGoUqdCmCwOpGLN1IMhZM85iJth/wDqMLYvc494gcuNlWm6o674Hdf9KXD+BtQo6FDVKikN+kMsSWkksYkkA4rVxjalTMSA02tyHBGY0NEJS7ScJqPnMlR9pqtRmCg7APJkmwsDJ8jjYwOIYKNSpoGgCfDYJPGAkBvemXimXNMUqJandgzKghU06xHVpkmT0HXHYWq14qVQCLQCTczGvDuWTiKTgGUrRMkcI+3KEfSPni9GgqxCSItyAvHQ9fLB+icPkNUu3M+6JWeHObGw/S5xlj42PRD84H540X/iO9MN/JNPAc04VSKtRCthpgiNwCrefSMZmJY0m7QZT9Ekt1WrOZurUk1qpqHlyCjoBsOp64DTp02QKbY+Ve4BlLSPZvJqZ/1jGmRcePskSbFdX7McCy1HJrmjQWtW7tq2plDNN2CrMgRsCBjyOOxmIq4o4cPLWyG28BJ90wxjcuYiVZQ47xDMrNLJ9wp2bMNo+UFv9OIdg8BQd/cqZz/xv/HqrCoTo1Wns/UqXzWbduq0f0a+hdpY+7Tjv61rbUKQHN1z5CB5yrQ46nyUqByWVM0qaa9tQGup/wC40n54hzcXiLPcY4TA8hb0XBjQvM5mWzammaZ0EgkkmbEMLja4wSlSbhjnzX9FJvZE34lSpwHqLqi6gyw8yovGE+oqPu1pj7upVX+3aX3av/tn+OLf0VXiPNSuUjG8vpi6VUYhdp9MZNg2OP3118l8rNyhdDiFZWd6NNWamNRZqcmmLiQ3Lc408GxzAS0Tz4KjoOqwV+1NZhpOhwENOY8TKV0GZNzp/nOHG16kATf7uoyBY852jejRoTU7sU6dSnRWJhHXS2oTcgABenxxehXrPflaA6NSquY0XX3CO0udea1daaCuqtGiO9gmKpv7UlgIgGTIwxiaxpWaBfVRTZmuUV4TxR6SwmmA/eeJNUMAVmx5BjjLbXeywAO/xyRS0HVX5fi1VKzd2yg19ZqW3AvI+6dTL8TgbcQ+m179zHqZ/a4tBgI2OJ1SxYxqLFrDmyd0Y8tIwFuNr1X2i5tbll9lBY0BaqvF6plyFIUNqIWwDlQ3rcLfB62MrAZmgEjUjQSYMXveL+SqGApc4Fx2suWAlTrNRxKyVWoxaB0tpxzq7qburEQBFxfQTfmQrBgIkrUeK5mrrMBgFqF4WwWoIcm/wxbrqlQGOc8p1/hTlaF43FMzWR9KqTo7tmiB4oA1HkfCLgYh2JfkLn/joTF4PyoyAaIpka1Xu1FRhUqCn3bPpgvZQTG0+EYzMV0vVqFwAABkeB+VdtIALbVz9SGPhkljMbahDR6wPhilPpWsX7XnbSdYUmk1TzXEapBJ0+yw9mx1bz8BiR0vXqPExvtx19lHUgJJ7bdrszlloMvcmszPDFDsFVdUFvaJaOl9sb3R1d1aq9x2A9T/AAg1GAQEJzNWq1Cll0QTUzFEBXCsGKBmEgGCvUGMRRqimXuMEQXH2+U3UZptsmFO1tWjVp5ULTlXVdVMQgAYmy731Nz64p11UtdWaQBAgRwk8fNDNIb6o9Sz1WJbSwgAhlBB0kkEjrJN/PGacfUJgwZAEESP83XdWFVl1uPifU4TeZkogU33vvOOGllKw1smXYzfzwdtUMHBQlftTwka+9WxpAKpH3p1EzyiRjSweIOXId9VBZJB3W/gvFHr0Saik6IBfYGdr9evLAK9FtKoA067K5Ck9TT5jEgZlEKt+Kx1tyPL0IxIoSq6LfkO0BkBaRPv58ycL1sG0gy5cJRmnxUsIYaZtYzf+QF8InCNaZadEQErlmY4stXidGoCQEXeYvD7eXiGPV4fDFmFcyLn+EljqvbEHRHOIcTSk2qowHhtJg36LufXF6bAaeVvks0se5+ZKvGu0q1BpRSRfewv0G8/DDlJhaFdtKEv0akBz+yPnP5YuRMBHB1TJ2bp97TYgxDR15A4zsW7I4BPYUZmkrTncu6qTYiOR92B03NJhFe1wCXEMCp/g+VRcaB1Hj7FIHdd37HtOQyx/wCXHwLDHgukB/1lTv8AgJ6n+IXnEK9aSFKj9Yj8zg1GnSjtX5f4VkIq0Q16tVnPQbfww81xH4NhcoiqqexTUeZucTlLvycuSpx3jFao5RajwLaVsJ9FxpYbDUmtzEDvKE9xmAl41KtGosBlYnkYmev88Pwyo06FBlzSEa/tKwsasEWi1vlhL+jBuGpnrBuVlGAL6emzMdoQzAIVke3D8tgo1gXm+2w8xhY4Q3LhrpY/BNgLL5VurMl2uoUUqpXfSGagTKLUkd74x4VOyqT77Xxo4CiWNIEXI2O2us7IdQiVpHaPh706lRzS7vVUlRRu4lRRKnRKBFBkWJvIM4cDhOU63tHldUvEhYeN8dyGfpV6aGmZSoAwoFCGFcNRhu7BH6LVz5kNc4NUe2i22qq1peeSYeGU8vQp5anV0JFLLvdNUhXqlhABPiUrvvhV1Wm2DUsYB0PwrwbwvspxzLqmlXRC1BkOmidIbwFSSaeokw0+0JvPQZqsAMO2jTfyn4VshV/ZjM5XuipIZ19oFPZujA6tG2kX8XuvhfDupimGVNSZuOB4xwnddUDpkIm/FcrM6kDc27uRpDk6dIG5QgTHriwxNAns255TpOkRuN/NVyO3WCt2oopQksBpUjQacwO/Bv4SD+j9bg8ze1OqwgNB8I2zTwj8fsqSw/e79q2lxXIroUIgVWIg0zYAtBEIZUjSIm3S2ObWw40G5Oh5303njbgpyPWfhuZphai1GC9+VAAQEnxamgabALfkB64Qo4vL1geeG20wduGgV3N0hH1zdAWUqJ06v0ZhgGJNtAE6bTGGDj8Js4Xieybwf/XhyVOrfwQ5aInwmQb7RE8r9MeVxRp55pmQb93Lw8k0yYur6lGwHUgfngFJ8EngFcqniQhD5kDBcGJqdygrln0jMXzuVpclpqT6vUJP+lBj13RIDcPUfxJ9G/soDxNRo+6ohmOKfVzRYAaz3pSfs2Cah57gftHAm0OtDht2Z94+U5UI3WDsnT77PUyfshnPuVvzIwbHO6vCuA3geqBMukrpTKD4R0/HHnBI7RUqvUBJ2vgkE2XKGbztNbGS3lyx1OlUN9lyhQqmpYDSvPqcXe0U7kyVyzZtBrRbG5JtaYPL+tsFpu7BcuV9PIUhMIFJsdEpMgi+mJsT8cDNWod/O/uoBQLtKiZfutOsd4dIXVPilFAGr9r5Ydwbn1s0xbfz/SkugSUPr5RlYgATJExY/OMMNeCJUSFChlq5cBQQTYaSoBm3PY4lz6Ybf5Ur3jvFGyx7rSQWqCm9ZmBRRfWEPWAVO0eeIw9AVhn4CQ3flPuoc+I5rn9Wm71aj07KSYaQoid5PL0xvNcGMAOqQezrHG1lv4Lwig7MKz1WOmdVJAdPjRJhgWceLeBGF8RiKrWgsA13PInbTTmrtpN3PkFkbIUCTpzGkcu8pMPmhYYKKtUC7J7iPmFHVs2d5gr5OB1CD3TUaw3hKg1Wn7LaT1xxxTAe2C3vFvSVwou2g9xVvCOK/VlZWptc6jNiLRsR5YpXw/XEEEcEShW6oEEJkz9M6T6THzxn0j2gnX3ak9x7fu/fXGsDp92KzHb/AHdNWR+kKrQpLl9ACU5AZT4z4iftCOeMqr0NSq1DWJu7Y6aIzMRl7JC6EOGVXVX9vUoYeK9wDz9cYX9VSa4s0i2nDuTYvdZqmXZfaUj1GDtqNdoVyqOLrkJzmXCtK2DSTbn8sMMdIuuS1xf+/pT4hqH2Ykcxv640aH+m6PdL1JzCU7N2FpyfGfgMYg6WdwTJY0qgceBEPQc2uQUcD/MQT8MEGDLfxePUe1knPJDcxmcqwJ092d/EjqPiAFwanTxLTBM9xB/lWBakrjGSptXVaDpJ1MX16hMyPj0xs0KrxSmoDtaIQHNBdZavqv1lhRpg6EvUf0+yvLUbmT+WB5+pHWONzoPkq5GY5RsmvhnCaVOmqqsSST84ud/X34zK1d7nEkorWwIC2VuHoEJA2k2vPrHpgTKri6CrLHTota1yYifTeRIvPrGDFwUhTy7HSW2VmZgIN1nQptv4VXEOAmNxA+T6krgbKZzC2Gpb7XEn0BxGQ8FNlty3DBmPBdQCrEwb6WDBZO0kD3TheriOoGY319tfBcWyiea7MsbLUERcEET6EXA+f4YSp9JsGrVbKURy1GaoUCAib26iw57R0AtvyWrPiiXHc/eWs8+5WDREz4Ij9VGM7rCuhXU6cYobqV692A6SfywZoysPOFyxcaqQEXqSfh/5wzgGzmd4LiuU9o62virix7sKl+WhATHnLR8cetwjcuBB4yfM/wAILL11X2gea1JZjTQWfLUzN+EYvhR/bceLj6ABEqntov2Dqhcz7NmRhJ3+yfTlhTpNpdR10I+VA7k9rIkm2oW9MYpg2GyleMPKYE+/Eg81CqRbqWEctuWLE2OUqV9mMxAMAhRy5tHL3kge/EMp3vr7f4F1ywU28YLbiSfU/wDk4ZP4wFCJBicLEALkG7UZbXUyz2ikzufMhJH+oLhvBPyse3/yAHr+pVSLgrFNow1CBmvKHVe1zon6FXZwSuqlS2YECC7gibxambnfFx0eHOl5AHM/A+XeCIauw9B99kkcTzlUtqqBlkkgvqJM3MF9pPJQMbNGkwCGen8fKA95ntLKtYRczO974KW3sqZuKavo4qfp6xgiKDX/AMS/wxmdKj+00f8AIexTGHPaPclegjkC8Y0nFoKCJTR2JpgPV6imL+rD8hjN6QJLW9/wmMMIchvbtyawk/8A4hH+Z/zwx0cAKfj+lTGfn4Irm0qEalP6MKA1xuRa28efphVhYDB1myZJNo0hBs3kgQ5mLT8CD+WHGVSCAl30wQSsebyHiJ1TMnBWVbaKhpXXfuDt/u9H/pJ+6MfP8QP7z+8+6cborlQ9fliMw4KVTVyaN7Sgnz/lgjazxoYUJK7c5UU3y5UkKWJKzYkFSDfoJxt9G1S9r82qq4aILxVQKxqESASLSZmIgC52w7RJNPIN1zgJDka/tNT++3+R/wD+cKf0TuA8x+1frGrFmKTBT4VNpgMQbX+0MEY8E6+n6Slwh/E6oWgxdXUEAGCGmYlRJuSJGGKQzVAAR93XOMBJ9bP/AKeo9MHWw0qTHg2DH1tAjaeeNQUv7Ya42GvPgEDN2jGqf+GcJGWy4TUdf2iLSzQT6+/pjEq4jrqpdFk01uUQjOUMSGfVYWIFt+YAmfywnUE3AhWXuephkIUgEkCeYG5jlMDnjqRIddcQh+Zo1aVBnFVX7umW8dMlyQLDUrjxSQLjDDXMfUDcpEnY28o+VBzAK7K5CrTRV7tGCoq+CqQfCLmCguT54o+tTc4uzESSbjj4qRIGi35Tgwq+KqGprsVJUltjIKkgC0Tv5DC1XFmn2acE8bwPOJ9lYX1TJRUSsbdB/XmMZVQugzqrKzvhtB96mPjEHAhSIg/IUyo5NYLMftG3pA/8+/F6/aAaNly0CqMA6kxJUyoV8xpBgwfmMFo0pdooK8y0D0Ci/rJ/LHVwSI4lSEP4o2quq9AB8ThvBjLQLu/0XLi9fNls3mqywSalSJ28VSB8lx7NlMDD06Z4D0H7STXkOc8fZK1ccqAZiuxIIRlpAfsIAb8hvf5YHh2k0mAbyfMo1R0OcT3Js7BVaL1VUCaxQsbEBF/Vk3YyB0scZXSjarKZcbNkDa558v4VmVmu7O6faqxcKpPSTb0scYLSXWJIRFU2aYyNAt5mJ6YuKLQB2tVEqFSu0gCLiSY2P8cWbTbBlcsWZzFSQulW57bWY/kB78MMpsiZ+2XIBx3jYyoDsJ1EgydzuYnD+Gwxr9kKZYAS5FeEcTSumsSotZhG/wDW+Fa9B1N2XVcQNlm46jEjSrGSLgE235enzwXDFu5Co7SyxpSaZIj1wwXt0CCKRSxwfOLSy4JYKz1KzrJiSphQOraiDH6pw9iKZqVYAsA0eevpKtShokrTxLtL3mYp00ZHp1FBcEElGUEkAzFwFB32O04HRwWSk57gQRpzB/SuasvAGiwnIo+U7zQC1MAiBBIgSPzwbrXNr5ZsV2RppzGi29iMu6msxUIGokLe+4ufLAukHtIa0GYKii12pESlPP8AD6lKd2UbNa/um2NOlWZU5Hgl6lN7O5PfBcglKnK7tTQsfnjFxFVz3QdiYTlJgABCUO3DfpwOlIfi5xq9HD+34/pK4z8/BHzSH1VngkygkAkCADcxaZj3YRzHrg3vTJHZlAs2upGExb+eHaZhwQXiQQsvdxN974JMqgELuvAGnK5c9aNP90Y8JixGIqd59003QLcTgIVlW+LtXIN2j4bTrUvGJ0mQQYImJ+OHsFWfTqdndQRIQbNcForACAeEbWw8zE1DqVEBa14XR/4VP3qCfid8C6+p/wCRXZG8Ej8M4RmKyiolarQW47uoWcmDzmIB9Ma9bEUaZyuaHHiICTDXESDCy9o+F5pE1NURlpjWdwRytK3ME8/hguFr0HugNIJt9uuqNfqveyfBWcUyxp92zrVb2tZC3AMiNNtgYucRjcSGZomQIHC/3dTSYY9U6ZpfGoPOW3HKPhvjJpnsmOQR915lqwXvAWBINha0KecXltIj1xz2l2UgW/n9SpQfJ9oRLJXUahuaSNpA2vc3PiAjDj8IbOpm3M3VM+xRk93m6YFBgw76mHMRCqe8YXAMkKB78Jy7DvmoIsY8bBWPaFkbFFqYPJmIA1XtuYk7xP8AQwjnZUI3A4K91oY+EC2KADMSpVyRI+P9fLAzMFchPE+MOlWlSUjx72vcwAPcGOxw3QwrHU3VDsm6FFrmOe7ZFhWg77A/hGFclkqsWZ4olMSzATt1b0G5PkMHZhnP0CgmF4j1nBamgpBrtVrLBgDZacyTE+1EdMQ7qWENc7MR/tb8nQeE96i6v4ZxZKyMy6lAKg64HIbQYNp+OB18M+m8A310V4WLNZsCpVqE2QM0+SKT+WGKdL+01nGB5n+VBMXXHeCqWNMbl6qTBHUkz03Jvyvj11eGgngCkGXgcSFbmkFQV63VqjgxO7kLfkPPA2OyFlPkB5BNGi19N1QnjHn7LoX0Z0WNFqz1HILd1SUsSqKu+kGwJNtrBfM4wemXDrBSa0cTzJ08tf8ACHhwYzE9yeDC2GMIS65TKqAANsFMkKFVVtti7b6rlQfbm+w/MYKB2IXJI+kVIoUjHs1fxVh+WNnoszUcOI+UOqYAKS8zxWq66W7wgCANZCgdITl5Y12UKbTIjyv6pd1V7tUdofSJXSA6U2AEWDJtYRhF3Q9J12k+hVxiY1CLcG7arm6q0np6ZuWJBEWHPmZAwtX6NOHpl7XSi064eYAWrMcR4OTWFSjSXu20eyP0h5tTCm4tGqx2wFtHpIBpY4mROunfPsoJpGZS1nuNcLRpy2TqahsS7KOm2o9emNGlhsc4RWqCO4H4QusotMtBKy5LtNURCqUaISI0sGebR4mLA7dIwapgmOdLnGeUD0j9qW13RYWWyj230CDlaYkQTTZlJHo2r8cBd0ZmM9YfGPiFb+qjUeqoqcSy1dSjiqgPXTAi+4OLihWpHM2CrmtTqDK4FG+EcRpPKI8wqgDSbBeto6YTrUXt7Th9KLTe0mGlZOO5em7eKmrGB4iLxewO8f0MFw73tFjbguqsa67grspnB9Ur0oMuFggeEDqeiiwJ5SMUfT/vsfwn73qs9mEr5ivpUnyj440mskpdzgAqPrGqbRFsXywqB0rufZZpyWVP/JT90Y8Njh/1VT/2PunGfiESJwvCsotiwXLLnfYbB6X5BQhOc+z+yPzw5T371y009h6YGdVy55w3tMX0UzT1IqA16lVT4YE6jeLtIv0xu1sCBL5gk9kApRtSbeas7R5kvl1VlCGsyKAoJASxMW3A5GN52xXCMDahIM5Z14qz7iOKJcDqUKS/o6VUqQJMF/1BsTAkch1OFsSKtR3acJ8uau2GiyJ8N4eneVMwos6qACpUiNxcA6bTt1wvVrPyNpHad5Clrbkqypw1TJFidz1+GOFcixVldTyDU1gNZRy6m8fE4p1zXm41U3W7haXVj9mWMDmfCLDewOF8SZaQN7eV1wWnONqfVeFW24ubXHocBoNysA4lTKy1Hkgf1bDDW7rlb3tyB1j4W/LFA2wP37dcl6p3n11qulzTTwwB7TBYAvA3YmZtGNBuT+mFORJ9JP3ZOF7W4YN3P34W45qpUsT3YP2VhnP+IjSPQA+uA9Wxt9Tz08tfOO5JXWnKUKdPxAQ8eJ2kva92aTHlgdR1R9tRsBp6WXAALLn8xoy71XJ1d2bm5XWIhZ2jVEDpgtOnNUU2i0+cf4QmmTJSMeIFqxCFtI7lTbSA1RpawkCwgemNjqYpyde0fIWU9b2ongmnj1cLks2450mA/wD2MFHybGbh2ziKTeY9L/CvVMMK53wCqKZDHktVvMeAqCPO2N/Etzgj/wBfdK0HZXA959EzcWz9OlwPL0VdTUq6SVBvAY1GJjzCi/XGZQovqdJvqEGGyJ8IsrPcBSAT92Uyoy+UoJYEID6s3jb5sfljDx7zWxL3bT6Cw9EemMrAFuqPscBaIsrqFTNA7D34s2kRquUKZnf+jizhC5Q1iWJ9PO39HFoMABckf6SK7LRZZFqiOOdmDD8cbPRLQagPIjyQa5IZIXOlzh5qp90fhjf6scSks5XtTN6h7PzJ+RxwpxupL5UGzTcoW8+AaY9IxOQb377quY7KkYsqrVTyVQ/ZK+Et4gVBAE2JF7YEarOPKyIKbuCIZDJs1RaRtO7bgWn34DUqNDS8IzKbi4NRHPcEp0yo1M0ibwPwwvTxLnzYBHdh2t3lWZHhjVCRSpliBJ0iSBtitSsGCXuhcGDYK3sqIqVpERAPrLT+GK4z8WrsP+RV/E6dR6h0cgo3Avvz35fEYHSLGsGZGfmLrLGuVrQRpgQZkgCOkzB9MGL6cgyhFrwIhDzBGD3QyqXAj3YuqDRds7Hn/cMr/wBFf4Y8V0gP+rqf+xTbPxCKnCoVlBzi4ChZsz7LemDU/wAguQrNGyfs/nhxmpXBaaJ8I9BgbhcqFz/jfGqearTq1INNOmrAgPrK63YRIHK/JBAvjZwuEfhqUEXuSRtEwBf7KVLg53omkZBGdKrCXWYbrO8jnMD4AbDGb1rmtLBpwR8omUQVAFhQFHQWFgFFuX8sAkl0k/TddEKzT4R5mfy/jiJ7SlebYlcsdeqTJAuxm3yn3BcHY0CJ2Urca4RCxnflMmIQRG8mcL5MzoH3f2XEqGYr2Y9Wj3D+hizKdwBsPdSsuWzylhAkHdiQFA6yfava03wZ9Jwbf+fveoB4LRSBn4n3n/ycDOilT4lUCU0BIGokmfwvzxWiMz3EDRRoboVmM2ANaLp5L4hv94AyT1mAPPDTac9lxnw9PplcSqXzxqAqrE6rSAAL2M7k73lh6YuKWQyRp8eXt4qpdMwqe21f9AqffcADqBf8dOL4Bo60u4D78ocEBInD0V8yrT4tUne8KTcbb6b+fx2apLaJG0e6E0A1AU3duq2jh5H/ABKtNPcoaof3VxldHtzYsHgHHzgfJRsQYYkfh+RqVQVpU2qP3UQoJPiPltub42atVlPtPcAJ35JZk7axHmi1bsVnNVFXQmnYEalmkrRqlZtuTaZ0zbbCrek8NlcWm/cbxpeFY0HyOC6bms0NUrYLZR5bfHHnqdPswdTqnSp69QkG2KxlMLlXscXXL5qhBnHBoIXKz60rDTeT0/GcU6sg5lyT+3nDg2WYioupIfSbFlWZ+EyPSOeNbo6sRVAIsbeJQq7S5hXMceiWcr/qjgTpPsd5y9idOrfabRvinWNmJ3jx1hXyO4c1RgiovVxCkJ64vmyuVCkmCukC5voIHpjFoU81eRx+VsV3ZaN+HwocKqqVDCIvB94Xn78TXa7NCHTcMoIWLtRmGWogDQCvKOvU2+GDYNgLTZCxLyCF7xPJtTpEh28WkWbSd52BuPXHUajXviNJ2UPa5rdUV4YApeBHhT/5YVrEkCeaPTAzWVtddLBgfbBJHh5EJzvy+fpijTmEcO/v+/5VzZyorRp2i2145dCQen9HFxMqDol0Y0EoqybD0GLbqo0XaOxZ/wDp+V/6Q/FhjxnSI/6up3/ATVP8QjDYUCuqmwQKFTW9lvTBG/kFyEZj2U9D+OHWfkVC9p1LD0xBbdcuV8HoaqqmdIFyTyA3Pw549LXdDCkWahdNzVdaSFpgKCTM2CiT78ebY1z3Rx+U7CT8/wBpqtV0XLa1YmIsSzE2UAyANuQuTjXpYGmxpNaCPb5Vw2BdfcC7QZqpmKVM1NSs0NKj2R4m2AgwDicTg8Oyk54Fxz8AoLY2TkuYMMegt77fgT8MZGSCPuiiFno1pdR0vvvz/LBHNhpXIhWq6BB+wtzy21H54A1ue/E/woWDMoIRXIYoushv1jM6djAA3/PB2Ey4t3MeS7vWTitRafi2JQ1HPUx4BfkBIja+C0QXW5wPnzVQbErmXEOM1aoY1CrROkGmhiRFpXyx6GnhqdMgNEeJ/aSdUc7VNfbni9XJ1svl6LBRRyyKwgXJBkHmBAFgcZXRmHZiKb6tQTmcSEWpUcxwA2UeBZ1a6KtVZZyxfkpSZgKLX288XxFM0nEsNhEcZRabg8X1TU7eFEZoEmSng8I2Ei4gFR7sZoFy4DzujbQstXs9QZGjWCTdizMzQJ3J222wUYyo1wmO6yp1YNkM/s7Sy7KwJZ2YAGbRubeinB/6t9ZpBsPv7U9SGOBVfavK1MwFTUFo0kau1vExEKQDtMEAevPF8G9lIl8S50N5cUOuwujgsfCuLVMiKiUl0swUMXEnwgxbbnN5wSvhqeKLXPMgTpzVQ7JoEw0+K1rE1GYtpJ1BbSBb2RC74QOHp6Bsa6T+000dmSj9coygtEESCOY6+eE25mmAqoZkcwtN2XvNStGkHkecfw8sMVGF7QYghci1jcYVuFyprETHPBGzC5UlwLLueeLQTcrkA7Y8JWplKhHtUx3kzvpiQetp9CBh3A13NrgHQ2QqzczCuYugCgyL7jpvj0YN4SBFlt01dB1BgFRJERKSXWfU3vgPYm25PnEInai+wH7VfFeId8VOnTAI3kn1MDpiaNLqwRMqtSpn2WVpuDtttgojVVujHF+0dXMoqVFpDSRBppoJ5eKDBwpQwbKDi5pN+JnyRn13PblKN8Ey0ZRHncxHq0/lhPEP/vlv3RM0f9Ifd0P7VuRUp+YjnO997/hg+CAyFDxJhwCK8bpM9EimhciG0qJsNzCqB0+OFsO5rakvMd/8lFrHsWUsib1OvhBHT2sRV0Hir09SVozD+GnfkecfbPkR/XvwJgufuyI4rLUMI0dOUdBzUj8PdGCj8h991Tb78IAuHylVV9kegxbdQNAuz9hjPD8t+wfk748Z0n/3dTv+Amqf4hGzhNXUWxIUKqqLH0OCNNwuQOt7C+pxot/Irlm7zBIUQkXgThdbHay/OT8hjZxMmAEpSaCZOyI8S40yoziJI0CRPtTJg+Q3wHDUYqCNrpmoA5pBQ3J5uYbSqjLZYqCo9qo5KBmPNiah/wAmG8R2mtYNz6C59lNNuUmd1o7IaUNWqZ8ChV6TUOn46Q3zwvj5dlYNzPl/KK58thMdbMk0gVnxMbiDZRHOwuxE+WM9rIffb78IcSr8nRCPTQQKjsCWMMQtib7mRymBI6YpUdmaXbDwv/lR3Ja4/wBpXrMaS04SuwVWIMkMwHXnykC2NHDYJtMZybt+Al3VTpxRTNZ8NmK606ZfumFNolmcUwoCqJ0qZkGxO/lC9OnloszmM154T99VcmSeSnmuzWeza1HKdzrGzsIAMDxEAmwGwG5xzMTQoAES4DcA/wCLmyhxLhl05Knh30WwUZ8yDDqzKKZhgpBgEtN4NyMUrdPSHNFPUEC/HwVG4bmlDt5Warn8xUIIBeBIIsoC8+VjjX6MaKeFYwcPe6BWu8lWcBzaBiDUUQoUSwE7bfPEYljyNDrOiPSInVOPDc4rtqUiAtzI3kiTfoAfSMZVWmWiCmQQdEQYlqCFiPFrst/tQpkeQv64AIFUgbR7X91ImEKzbfpKQ/ab0gBR+8cMs/Bx7h8/C6TmE80L4pkWZ2cvd9KKL2USSLbyY+GGaNUBobGkk/eSHUYSZlbsl2ZDslN8xqOkmAoGmIN5kkSYJjbrgFTGlgL2s3G+v3gpySA1xn7dX8OWnVrKl2DNBWRteRYWEDA6xdTpl3BGtCKdn9c5imqnu6dQLQLqY0RBAkAkAg/GMAxWQBjibkS6Dv8A4QWkyRFhorOJZVah0x4uqEi+K0nll9uasV7la2tdSmYJU+o5+/f3457YMFStlGuuzgeuAuY7Vq5aVyKG4IPpgRrOFiFyG8dyZGUzAES1NlUcriPwk4Yw9XNXZyIJVXCWkBctyvCkDMrVD4YPhG9vM49K/EOgEN80qykAYJW6lUBeurSUbQhkkyFAHXeOY2wFwhrCNRJ80QG7h3BTz+Wy9OixFJZaQCQSR7yTHritKpWfUALtO5Weym1kga96WRUJIJJJtvONKABZIySoqLH1H547dcmzhLRlad92FvjjLrXrnuT1K1IIZ2hfVWpibeG1rGfL3ddsM4URTPig17vCceDq7VbRYE+NWcDaDDMokGCJ6YyK+UMv6ED2BTdz9KCcOJ/Snc6hf3thytHZH3ZVpalajVsBJEeZG7Tyt8evScCyokrPVcEHbbqp+76H+vTBGgg/55/fpVSQfo5IEp2w8UsoD2R6D8MSdVUaLsvYI/8A07Lfst+++PHdKf8AeP8AD2Cap/iEeOEVdROLKVB9j6YkarkAqewP2jjTH5KFjODLkp5bKU2Wmqh11QZ1g3PMjSOvKNsadR72kkwfD+UswDQINxnMfo0CiNMTedRYm/ltEYaw7TnJJ19IXVH5WiFA1SMpq51Mxpb0SmGA+NQn3DFgJrxwb7n+FbrDE8SrafEDSytMgT3teoTc7U0VVFuU1CcVNIVK5B/2tHqTPshvqmAe9XcS4zVpPlkWI+r02hgSpapNQkib+1G/IYpRwzKjXuP/AJEc7W+FDqrg4BGsnnajCrmiRqXKO4EGzFRcST98/AdMJ1KTRlo7ZwPCf4RDUNzyWz6PKC5umcxmFFR6LhKW4CaVDgxMFpO5mItgPSrzQeKVIwHCTzkx5KKPb7R1U+P9t/qrMtPLpIvdoBJMSQqi95mcRhui+vAL3n73kqz6uTQJc4j9IGeqU001RSDXIprHONyScaVLorDNJaQSOZ+BCXdWdYiEf7ScRr06OT7usyzS1Ody5MG5PqcZ+Eo0n1KuZoN4HJMPcREIcna3NKyqapYEfag/iDhg9HYcguywq9cdFbU7QO9qlHLVB+vQQ/kMUGDa38XOHc4qS4bgKhuOUqYJ+pZbz0qUn4HzwQYWo8x1rvEyozNGgRfO5sVKGWYKyB0LAK5lZO2ogyMK02FlWo0mYMXCMDIQ6ipFZpZmhFI1EEiS07AfdGDuP9sWAudOSlshy2JBrICJ8DMCeRBUW9xwI/6ZPMD3Uk9qFpyeZKVM21j3dAwORJ0xPpOB1WBzabeLv2uBlxHAFJX0bCc/SPRXb36SPzxr9Lf9s4d3ukcMO2F12q5gnmceWaBMJ8rNVphKRaJtJ8/5YIHFz8qqk/NZ98rmEKkMKzItRW2IYxYDYibHGsyk2vSINsskHuQ3OyuHNOL0VN4xlBzhZFWSpVKnw2wUNDhdQvc3mSwCmDY/MHEMphpJCsuMLnWJLHcgfhj1ppgWWZ1hJle0s0wO53k3xBY2FweVZms2zWOw6YhlMN0UueTZZEFxgh0Q1JT4ff8AkccdV0pjydSKNMeY/DGfUb/ccU2z8Qh3EHnMp6p+OGKQikfFCeZePBNBzbZaaihGNgQUHNlHOb3xmCmK/ZMjx70y92RZOFHwuepB/HBa+oCvR0JVmqJPmOZH3OhxWJj7xUkxP3go0X1o24hZuZ2UNzGJcMrh93hQ12YfeSBLyw8Uuoch6DEnVQNF2T6P/wD7dl/Rv+4+PHdK/wDeP8PYJql+IR84RRFE4soUWxwXIA/sf4saY/JcspwVcv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81128"/>
            <a:ext cx="3920328" cy="17281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086" y="4581128"/>
            <a:ext cx="4363378" cy="17281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24744"/>
            <a:ext cx="3057525" cy="1495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2927562"/>
            <a:ext cx="2160240" cy="1437542"/>
          </a:xfrm>
          <a:prstGeom prst="rect">
            <a:avLst/>
          </a:prstGeom>
        </p:spPr>
      </p:pic>
      <p:sp>
        <p:nvSpPr>
          <p:cNvPr id="9" name="投影片編號版面配置區 8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469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Dynamic Learning Path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1407688" y="1268760"/>
            <a:ext cx="2594726" cy="12241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TW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Pre-school quiz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0" algn="just"/>
            <a:r>
              <a:rPr lang="en-US" altLang="zh-TW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Learning paths based on test results determine the starting point</a:t>
            </a:r>
            <a:endParaRPr lang="zh-TW" altLang="en-US" sz="1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2134630" y="2492896"/>
            <a:ext cx="396044" cy="36004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graphicFrame>
        <p:nvGraphicFramePr>
          <p:cNvPr id="14" name="資料庫圖表 13"/>
          <p:cNvGraphicFramePr/>
          <p:nvPr>
            <p:extLst>
              <p:ext uri="{D42A27DB-BD31-4B8C-83A1-F6EECF244321}">
                <p14:modId xmlns:p14="http://schemas.microsoft.com/office/powerpoint/2010/main" val="649913291"/>
              </p:ext>
            </p:extLst>
          </p:nvPr>
        </p:nvGraphicFramePr>
        <p:xfrm>
          <a:off x="395536" y="2858297"/>
          <a:ext cx="5904656" cy="425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 descr="user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1012152" cy="101215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16" name="向下箭號 15"/>
          <p:cNvSpPr/>
          <p:nvPr/>
        </p:nvSpPr>
        <p:spPr>
          <a:xfrm>
            <a:off x="3095836" y="3295269"/>
            <a:ext cx="396044" cy="1470548"/>
          </a:xfrm>
          <a:prstGeom prst="downArrow">
            <a:avLst>
              <a:gd name="adj1" fmla="val 30210"/>
              <a:gd name="adj2" fmla="val 50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itchFamily="18" charset="0"/>
            </a:endParaRPr>
          </a:p>
        </p:txBody>
      </p:sp>
      <p:sp>
        <p:nvSpPr>
          <p:cNvPr id="17" name="菱形 16"/>
          <p:cNvSpPr/>
          <p:nvPr/>
        </p:nvSpPr>
        <p:spPr>
          <a:xfrm>
            <a:off x="2099586" y="4909832"/>
            <a:ext cx="2544422" cy="154350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TW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Course evaluation</a:t>
            </a:r>
            <a:endParaRPr lang="zh-TW" alt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肘形接點 17"/>
          <p:cNvCxnSpPr>
            <a:stCxn id="17" idx="1"/>
          </p:cNvCxnSpPr>
          <p:nvPr/>
        </p:nvCxnSpPr>
        <p:spPr>
          <a:xfrm rot="10800000">
            <a:off x="2075448" y="3428072"/>
            <a:ext cx="24138" cy="2253512"/>
          </a:xfrm>
          <a:prstGeom prst="bentConnector2">
            <a:avLst/>
          </a:prstGeom>
          <a:ln w="698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/>
          <p:cNvSpPr/>
          <p:nvPr/>
        </p:nvSpPr>
        <p:spPr>
          <a:xfrm>
            <a:off x="1259632" y="3909997"/>
            <a:ext cx="1728193" cy="9591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TW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Did not pass, continue to learn</a:t>
            </a:r>
            <a:endParaRPr lang="zh-TW" alt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肘形接點 19"/>
          <p:cNvCxnSpPr>
            <a:stCxn id="17" idx="3"/>
          </p:cNvCxnSpPr>
          <p:nvPr/>
        </p:nvCxnSpPr>
        <p:spPr>
          <a:xfrm flipH="1" flipV="1">
            <a:off x="4532155" y="3295270"/>
            <a:ext cx="111853" cy="2386314"/>
          </a:xfrm>
          <a:prstGeom prst="bentConnector4">
            <a:avLst>
              <a:gd name="adj1" fmla="val -204375"/>
              <a:gd name="adj2" fmla="val 66170"/>
            </a:avLst>
          </a:prstGeom>
          <a:ln w="698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3643546" y="3932108"/>
            <a:ext cx="1720542" cy="10090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altLang="zh-TW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Passed, continue to the next node</a:t>
            </a:r>
            <a:endParaRPr lang="zh-TW" altLang="en-US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6444208" y="2959473"/>
            <a:ext cx="215082" cy="251605"/>
            <a:chOff x="3959025" y="149671"/>
            <a:chExt cx="215082" cy="251605"/>
          </a:xfrm>
        </p:grpSpPr>
        <p:sp>
          <p:nvSpPr>
            <p:cNvPr id="23" name="向右箭號 22"/>
            <p:cNvSpPr/>
            <p:nvPr/>
          </p:nvSpPr>
          <p:spPr>
            <a:xfrm>
              <a:off x="3959025" y="149671"/>
              <a:ext cx="215082" cy="25160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向右箭號 4"/>
            <p:cNvSpPr/>
            <p:nvPr/>
          </p:nvSpPr>
          <p:spPr>
            <a:xfrm>
              <a:off x="3959025" y="199992"/>
              <a:ext cx="150557" cy="1509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100" b="0" kern="12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</a:endParaRPr>
            </a:p>
          </p:txBody>
        </p:sp>
      </p:grpSp>
      <p:sp>
        <p:nvSpPr>
          <p:cNvPr id="25" name="圓角矩形 24"/>
          <p:cNvSpPr/>
          <p:nvPr/>
        </p:nvSpPr>
        <p:spPr>
          <a:xfrm>
            <a:off x="6707549" y="2136897"/>
            <a:ext cx="2184931" cy="19637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n-US" altLang="zh-TW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After the end of the course ,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school tests that measure learning 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outcomes.</a:t>
            </a:r>
            <a:endParaRPr lang="zh-TW" alt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19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9" grpId="0" animBg="1"/>
      <p:bldP spid="21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132857"/>
            <a:ext cx="7772400" cy="1368152"/>
          </a:xfrm>
        </p:spPr>
        <p:txBody>
          <a:bodyPr/>
          <a:lstStyle/>
          <a:p>
            <a:r>
              <a:rPr lang="en-US" altLang="zh-TW" sz="3600" dirty="0" smtClean="0"/>
              <a:t>Conclusion &amp; Future Work</a:t>
            </a:r>
            <a:endParaRPr lang="zh-TW" altLang="en-US" sz="36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89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Cyber-learning </a:t>
            </a:r>
            <a:r>
              <a:rPr lang="en-US" altLang="zh-TW" dirty="0"/>
              <a:t>Platform</a:t>
            </a:r>
          </a:p>
          <a:p>
            <a:pPr lvl="1"/>
            <a:r>
              <a:rPr lang="en-US" altLang="zh-TW" dirty="0"/>
              <a:t>LCMS, LMPS, LMS, …</a:t>
            </a:r>
          </a:p>
          <a:p>
            <a:r>
              <a:rPr lang="en-US" altLang="zh-TW" dirty="0"/>
              <a:t>Content</a:t>
            </a:r>
          </a:p>
          <a:p>
            <a:pPr lvl="1"/>
            <a:r>
              <a:rPr lang="en-US" altLang="zh-TW" dirty="0"/>
              <a:t>Test Bank </a:t>
            </a:r>
            <a:r>
              <a:rPr lang="en-US" altLang="zh-TW" dirty="0" smtClean="0"/>
              <a:t>(3,835 </a:t>
            </a:r>
            <a:r>
              <a:rPr lang="en-US" altLang="zh-TW" dirty="0"/>
              <a:t>tests)</a:t>
            </a:r>
          </a:p>
          <a:p>
            <a:pPr lvl="1"/>
            <a:r>
              <a:rPr lang="en-US" altLang="zh-TW" dirty="0"/>
              <a:t>Learning Path </a:t>
            </a:r>
            <a:r>
              <a:rPr lang="en-US" altLang="zh-TW" dirty="0" smtClean="0"/>
              <a:t>(</a:t>
            </a:r>
            <a:r>
              <a:rPr lang="en-US" altLang="zh-TW" dirty="0" smtClean="0"/>
              <a:t>207</a:t>
            </a:r>
            <a:r>
              <a:rPr lang="en-US" altLang="zh-TW" dirty="0" smtClean="0"/>
              <a:t> </a:t>
            </a:r>
            <a:r>
              <a:rPr lang="en-US" altLang="zh-TW" dirty="0"/>
              <a:t>paths)</a:t>
            </a:r>
          </a:p>
          <a:p>
            <a:pPr lvl="1"/>
            <a:r>
              <a:rPr lang="en-US" altLang="zh-TW" dirty="0" smtClean="0"/>
              <a:t>9 </a:t>
            </a:r>
            <a:r>
              <a:rPr lang="en-US" altLang="zh-TW" dirty="0"/>
              <a:t>courses </a:t>
            </a:r>
            <a:r>
              <a:rPr lang="en-US" altLang="zh-TW" dirty="0" smtClean="0"/>
              <a:t>(60 </a:t>
            </a:r>
            <a:r>
              <a:rPr lang="en-US" altLang="zh-TW" dirty="0"/>
              <a:t>hours)</a:t>
            </a:r>
          </a:p>
          <a:p>
            <a:pPr lvl="1"/>
            <a:r>
              <a:rPr lang="en-US" altLang="zh-TW" dirty="0" smtClean="0"/>
              <a:t>29 </a:t>
            </a:r>
            <a:r>
              <a:rPr lang="en-US" altLang="zh-TW" dirty="0"/>
              <a:t>math equation animations </a:t>
            </a:r>
          </a:p>
          <a:p>
            <a:r>
              <a:rPr lang="en-US" altLang="zh-TW" dirty="0" smtClean="0"/>
              <a:t>Activity</a:t>
            </a:r>
            <a:endParaRPr lang="en-US" altLang="zh-TW" dirty="0"/>
          </a:p>
          <a:p>
            <a:pPr lvl="1"/>
            <a:r>
              <a:rPr lang="en-US" altLang="zh-TW" dirty="0"/>
              <a:t>28 </a:t>
            </a:r>
            <a:r>
              <a:rPr lang="en-US" altLang="zh-TW" dirty="0" smtClean="0"/>
              <a:t>university/college, 125 classes, 169 teachers, 3,894 students, 230 lectures</a:t>
            </a:r>
            <a:endParaRPr lang="zh-TW" altLang="zh-TW" sz="20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591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Increase the Content</a:t>
            </a:r>
            <a:endParaRPr lang="en-US" altLang="zh-TW" dirty="0"/>
          </a:p>
          <a:p>
            <a:pPr lvl="1"/>
            <a:r>
              <a:rPr lang="en-US" altLang="zh-TW" dirty="0"/>
              <a:t>Test bank </a:t>
            </a:r>
          </a:p>
          <a:p>
            <a:pPr lvl="1"/>
            <a:r>
              <a:rPr lang="en-US" altLang="zh-TW" dirty="0" smtClean="0"/>
              <a:t>Animation</a:t>
            </a:r>
            <a:endParaRPr lang="en-US" altLang="zh-TW" dirty="0"/>
          </a:p>
          <a:p>
            <a:pPr lvl="1"/>
            <a:r>
              <a:rPr lang="en-US" altLang="zh-TW" dirty="0" smtClean="0"/>
              <a:t>Course set</a:t>
            </a:r>
            <a:endParaRPr lang="zh-TW" altLang="en-US" dirty="0"/>
          </a:p>
          <a:p>
            <a:r>
              <a:rPr lang="en-US" altLang="zh-TW" dirty="0" smtClean="0"/>
              <a:t>Provide the learning platform on mobile devices(android, </a:t>
            </a:r>
            <a:r>
              <a:rPr lang="en-US" altLang="zh-TW" dirty="0" err="1" smtClean="0"/>
              <a:t>iOS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Create the Simulation-base Learning System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37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  <p:grpSp>
        <p:nvGrpSpPr>
          <p:cNvPr id="8" name="群組 7"/>
          <p:cNvGrpSpPr/>
          <p:nvPr/>
        </p:nvGrpSpPr>
        <p:grpSpPr>
          <a:xfrm>
            <a:off x="179512" y="2492896"/>
            <a:ext cx="3024336" cy="1872208"/>
            <a:chOff x="1115616" y="1844824"/>
            <a:chExt cx="3024336" cy="1872208"/>
          </a:xfrm>
        </p:grpSpPr>
        <p:sp>
          <p:nvSpPr>
            <p:cNvPr id="9" name="圓角矩形 8"/>
            <p:cNvSpPr/>
            <p:nvPr/>
          </p:nvSpPr>
          <p:spPr>
            <a:xfrm>
              <a:off x="1115616" y="1844824"/>
              <a:ext cx="3024336" cy="1872208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78422" y="1970794"/>
              <a:ext cx="2692930" cy="1629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1" name="群組 10"/>
          <p:cNvGrpSpPr/>
          <p:nvPr/>
        </p:nvGrpSpPr>
        <p:grpSpPr>
          <a:xfrm>
            <a:off x="5940152" y="2492896"/>
            <a:ext cx="3024336" cy="1872208"/>
            <a:chOff x="4716016" y="1844824"/>
            <a:chExt cx="3024336" cy="1872208"/>
          </a:xfrm>
        </p:grpSpPr>
        <p:sp>
          <p:nvSpPr>
            <p:cNvPr id="12" name="圓角矩形 11"/>
            <p:cNvSpPr/>
            <p:nvPr/>
          </p:nvSpPr>
          <p:spPr>
            <a:xfrm>
              <a:off x="4716016" y="1844824"/>
              <a:ext cx="3024336" cy="187220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86401" y="1955939"/>
              <a:ext cx="2664297" cy="1656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群組 13"/>
          <p:cNvGrpSpPr/>
          <p:nvPr/>
        </p:nvGrpSpPr>
        <p:grpSpPr>
          <a:xfrm>
            <a:off x="3131840" y="4725144"/>
            <a:ext cx="3024336" cy="1872208"/>
            <a:chOff x="2699792" y="4221088"/>
            <a:chExt cx="3024336" cy="1872208"/>
          </a:xfrm>
        </p:grpSpPr>
        <p:sp>
          <p:nvSpPr>
            <p:cNvPr id="15" name="圓角矩形 14"/>
            <p:cNvSpPr/>
            <p:nvPr/>
          </p:nvSpPr>
          <p:spPr>
            <a:xfrm>
              <a:off x="2699792" y="4221088"/>
              <a:ext cx="3024336" cy="187220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1961" y="4350327"/>
              <a:ext cx="2626003" cy="163017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17" name="肘形接點 16"/>
          <p:cNvCxnSpPr>
            <a:stCxn id="15" idx="3"/>
            <a:endCxn id="12" idx="2"/>
          </p:cNvCxnSpPr>
          <p:nvPr/>
        </p:nvCxnSpPr>
        <p:spPr>
          <a:xfrm flipV="1">
            <a:off x="6156176" y="4365104"/>
            <a:ext cx="1296144" cy="129614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stCxn id="15" idx="1"/>
            <a:endCxn id="9" idx="2"/>
          </p:cNvCxnSpPr>
          <p:nvPr/>
        </p:nvCxnSpPr>
        <p:spPr>
          <a:xfrm rot="10800000">
            <a:off x="1691680" y="4365104"/>
            <a:ext cx="1440160" cy="129614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3920" y="1268760"/>
            <a:ext cx="38763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/>
            <a:r>
              <a:rPr lang="en-US" altLang="zh-TW" sz="2400" b="1" dirty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Multimedia-base learning</a:t>
            </a:r>
          </a:p>
          <a:p>
            <a:pPr marL="0" lvl="1" algn="ctr"/>
            <a:r>
              <a:rPr lang="en-US" altLang="zh-TW" sz="2400" b="1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(GUI run on local)</a:t>
            </a:r>
          </a:p>
        </p:txBody>
      </p:sp>
      <p:sp>
        <p:nvSpPr>
          <p:cNvPr id="20" name="矩形 19"/>
          <p:cNvSpPr/>
          <p:nvPr/>
        </p:nvSpPr>
        <p:spPr>
          <a:xfrm>
            <a:off x="4788024" y="1268760"/>
            <a:ext cx="38411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zh-TW" sz="2400" b="1" dirty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Simulation-base learning</a:t>
            </a:r>
          </a:p>
          <a:p>
            <a:pPr marL="0" lvl="1" algn="ctr"/>
            <a:r>
              <a:rPr lang="en-US" altLang="zh-TW" sz="2400" b="1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(GUI run on remote)</a:t>
            </a:r>
          </a:p>
        </p:txBody>
      </p:sp>
      <p:sp>
        <p:nvSpPr>
          <p:cNvPr id="21" name="矩形 20"/>
          <p:cNvSpPr/>
          <p:nvPr/>
        </p:nvSpPr>
        <p:spPr>
          <a:xfrm>
            <a:off x="3103865" y="3986480"/>
            <a:ext cx="30059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Digital material</a:t>
            </a:r>
          </a:p>
          <a:p>
            <a:pPr marL="0" lvl="2" algn="ctr"/>
            <a:r>
              <a:rPr lang="en-US" altLang="zh-TW" b="1" dirty="0" err="1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Powerpoint</a:t>
            </a:r>
            <a:r>
              <a:rPr lang="zh-TW" altLang="en-US" b="1" dirty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，</a:t>
            </a:r>
            <a:r>
              <a:rPr lang="en-US" altLang="zh-TW" b="1" dirty="0" smtClean="0">
                <a:solidFill>
                  <a:srgbClr val="0000FF"/>
                </a:solidFill>
                <a:latin typeface="Arial" pitchFamily="34" charset="0"/>
                <a:ea typeface="標楷體" pitchFamily="65" charset="-120"/>
              </a:rPr>
              <a:t>video/audio</a:t>
            </a:r>
            <a:endParaRPr lang="en-US" altLang="zh-TW" b="1" dirty="0">
              <a:solidFill>
                <a:srgbClr val="0000FF"/>
              </a:solidFill>
              <a:latin typeface="Arial" pitchFamily="34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9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  <p:grpSp>
        <p:nvGrpSpPr>
          <p:cNvPr id="23" name="群組 22"/>
          <p:cNvGrpSpPr/>
          <p:nvPr/>
        </p:nvGrpSpPr>
        <p:grpSpPr>
          <a:xfrm>
            <a:off x="2987824" y="1844824"/>
            <a:ext cx="2388964" cy="4536504"/>
            <a:chOff x="3095836" y="2060848"/>
            <a:chExt cx="2388964" cy="4536504"/>
          </a:xfrm>
        </p:grpSpPr>
        <p:sp>
          <p:nvSpPr>
            <p:cNvPr id="24" name="矩形 23"/>
            <p:cNvSpPr/>
            <p:nvPr/>
          </p:nvSpPr>
          <p:spPr>
            <a:xfrm>
              <a:off x="3095836" y="2060848"/>
              <a:ext cx="2376264" cy="5760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CAD</a:t>
              </a:r>
              <a:endParaRPr lang="zh-TW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95836" y="2978950"/>
              <a:ext cx="2376264" cy="6480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Preprocessor</a:t>
              </a:r>
              <a:endParaRPr lang="zh-TW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95836" y="3969060"/>
              <a:ext cx="2376264" cy="6480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Solver</a:t>
              </a:r>
              <a:endParaRPr lang="zh-TW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095836" y="4959170"/>
              <a:ext cx="2376264" cy="6480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Postprocessor</a:t>
              </a:r>
              <a:endParaRPr lang="zh-TW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095836" y="5949280"/>
              <a:ext cx="2376264" cy="6480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Optimization</a:t>
              </a:r>
              <a:endParaRPr lang="zh-TW" altLang="en-US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9" name="直線單箭頭接點 28"/>
            <p:cNvCxnSpPr>
              <a:stCxn id="24" idx="2"/>
              <a:endCxn id="25" idx="0"/>
            </p:cNvCxnSpPr>
            <p:nvPr/>
          </p:nvCxnSpPr>
          <p:spPr>
            <a:xfrm>
              <a:off x="4283968" y="2636912"/>
              <a:ext cx="0" cy="3420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/>
            <p:cNvCxnSpPr>
              <a:stCxn id="25" idx="2"/>
              <a:endCxn id="26" idx="0"/>
            </p:cNvCxnSpPr>
            <p:nvPr/>
          </p:nvCxnSpPr>
          <p:spPr>
            <a:xfrm>
              <a:off x="4283968" y="3627022"/>
              <a:ext cx="0" cy="3420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>
              <a:stCxn id="26" idx="2"/>
              <a:endCxn id="27" idx="0"/>
            </p:cNvCxnSpPr>
            <p:nvPr/>
          </p:nvCxnSpPr>
          <p:spPr>
            <a:xfrm>
              <a:off x="4283968" y="4617132"/>
              <a:ext cx="0" cy="3420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>
              <a:stCxn id="27" idx="2"/>
              <a:endCxn id="28" idx="0"/>
            </p:cNvCxnSpPr>
            <p:nvPr/>
          </p:nvCxnSpPr>
          <p:spPr>
            <a:xfrm>
              <a:off x="4283968" y="5607242"/>
              <a:ext cx="0" cy="3420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接點 32"/>
            <p:cNvCxnSpPr/>
            <p:nvPr/>
          </p:nvCxnSpPr>
          <p:spPr>
            <a:xfrm flipV="1">
              <a:off x="5472100" y="2348880"/>
              <a:ext cx="12700" cy="3924436"/>
            </a:xfrm>
            <a:prstGeom prst="bentConnector3">
              <a:avLst>
                <a:gd name="adj1" fmla="val 5945459"/>
              </a:avLst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內容版面配置區 3"/>
          <p:cNvSpPr>
            <a:spLocks noGrp="1"/>
          </p:cNvSpPr>
          <p:nvPr>
            <p:ph sz="quarter" idx="4294967295"/>
          </p:nvPr>
        </p:nvSpPr>
        <p:spPr>
          <a:xfrm>
            <a:off x="611560" y="1064602"/>
            <a:ext cx="7848872" cy="1269377"/>
          </a:xfrm>
          <a:prstGeom prst="rect">
            <a:avLst/>
          </a:prstGeom>
        </p:spPr>
        <p:txBody>
          <a:bodyPr/>
          <a:lstStyle/>
          <a:p>
            <a:r>
              <a:rPr lang="en-US" altLang="zh-TW" b="1" dirty="0" smtClean="0">
                <a:solidFill>
                  <a:srgbClr val="0000FF"/>
                </a:solidFill>
              </a:rPr>
              <a:t>Numerical simulation</a:t>
            </a:r>
            <a:endParaRPr lang="zh-TW" altLang="en-US" b="1" dirty="0" smtClean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486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 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  <p:sp>
        <p:nvSpPr>
          <p:cNvPr id="22" name="內容版面配置區 3"/>
          <p:cNvSpPr>
            <a:spLocks noGrp="1"/>
          </p:cNvSpPr>
          <p:nvPr>
            <p:ph sz="quarter" idx="4294967295"/>
          </p:nvPr>
        </p:nvSpPr>
        <p:spPr>
          <a:xfrm>
            <a:off x="468312" y="1124744"/>
            <a:ext cx="8256191" cy="4897016"/>
          </a:xfrm>
          <a:prstGeom prst="rect">
            <a:avLst/>
          </a:prstGeom>
        </p:spPr>
        <p:txBody>
          <a:bodyPr/>
          <a:lstStyle/>
          <a:p>
            <a:r>
              <a:rPr lang="en-US" altLang="zh-TW" sz="1600" b="1" dirty="0" smtClean="0">
                <a:solidFill>
                  <a:srgbClr val="0000FF"/>
                </a:solidFill>
              </a:rPr>
              <a:t>Tools(commercial, open source, owned , others)</a:t>
            </a:r>
            <a:endParaRPr lang="zh-TW" altLang="en-US" sz="1600" b="1" dirty="0" smtClean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987824" y="1700808"/>
            <a:ext cx="2376264" cy="576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CAD</a:t>
            </a:r>
            <a:endParaRPr lang="zh-TW" alt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87824" y="2618910"/>
            <a:ext cx="2376264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Preprocessor</a:t>
            </a:r>
            <a:endParaRPr lang="zh-TW" alt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87824" y="3609020"/>
            <a:ext cx="2376264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Solver</a:t>
            </a:r>
            <a:endParaRPr lang="zh-TW" alt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87824" y="4599130"/>
            <a:ext cx="2376264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Postprocessor</a:t>
            </a:r>
            <a:endParaRPr lang="zh-TW" alt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987824" y="5589240"/>
            <a:ext cx="2376264" cy="648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Optimization</a:t>
            </a:r>
            <a:endParaRPr lang="zh-TW" alt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1520" y="1700808"/>
            <a:ext cx="2376264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FreeCAD</a:t>
            </a:r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Open CASCADE</a:t>
            </a:r>
            <a:endParaRPr lang="zh-TW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1520" y="2618910"/>
            <a:ext cx="2376264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ANSYS ICEM CFD</a:t>
            </a: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Salome, </a:t>
            </a:r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Gmsh</a:t>
            </a:r>
            <a:endParaRPr lang="zh-TW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51520" y="3609020"/>
            <a:ext cx="2376264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ANSYS, LS-DYNA, CFX</a:t>
            </a:r>
          </a:p>
          <a:p>
            <a:pPr algn="ctr"/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Code_Aster</a:t>
            </a:r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FastCap</a:t>
            </a:r>
            <a:endParaRPr lang="en-US" altLang="zh-TW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PETSc</a:t>
            </a:r>
            <a:endParaRPr lang="zh-TW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51520" y="4599130"/>
            <a:ext cx="2376264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ANSYS, LS-</a:t>
            </a:r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PrePost</a:t>
            </a:r>
            <a:endParaRPr lang="en-US" altLang="zh-TW" sz="1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Salome, </a:t>
            </a:r>
            <a:r>
              <a:rPr lang="en-US" altLang="zh-TW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ParaView</a:t>
            </a:r>
            <a:endParaRPr lang="zh-TW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1520" y="5589240"/>
            <a:ext cx="2376264" cy="6480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LS-OPT</a:t>
            </a:r>
          </a:p>
        </p:txBody>
      </p:sp>
      <p:cxnSp>
        <p:nvCxnSpPr>
          <p:cNvPr id="33" name="直線單箭頭接點 32"/>
          <p:cNvCxnSpPr>
            <a:stCxn id="23" idx="1"/>
            <a:endCxn id="28" idx="3"/>
          </p:cNvCxnSpPr>
          <p:nvPr/>
        </p:nvCxnSpPr>
        <p:spPr>
          <a:xfrm flipH="1">
            <a:off x="2627784" y="1988840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24" idx="1"/>
            <a:endCxn id="29" idx="3"/>
          </p:cNvCxnSpPr>
          <p:nvPr/>
        </p:nvCxnSpPr>
        <p:spPr>
          <a:xfrm flipH="1">
            <a:off x="2627784" y="2942946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stCxn id="25" idx="1"/>
            <a:endCxn id="30" idx="3"/>
          </p:cNvCxnSpPr>
          <p:nvPr/>
        </p:nvCxnSpPr>
        <p:spPr>
          <a:xfrm flipH="1">
            <a:off x="2627784" y="3933056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>
            <a:stCxn id="26" idx="1"/>
            <a:endCxn id="31" idx="3"/>
          </p:cNvCxnSpPr>
          <p:nvPr/>
        </p:nvCxnSpPr>
        <p:spPr>
          <a:xfrm flipH="1">
            <a:off x="2627784" y="4923166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27" idx="1"/>
            <a:endCxn id="32" idx="3"/>
          </p:cNvCxnSpPr>
          <p:nvPr/>
        </p:nvCxnSpPr>
        <p:spPr>
          <a:xfrm flipH="1">
            <a:off x="2627784" y="5913276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228184" y="2492896"/>
            <a:ext cx="2376264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Finite element method</a:t>
            </a:r>
            <a:endParaRPr lang="zh-TW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28184" y="3284984"/>
            <a:ext cx="2376264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Structural mechanics</a:t>
            </a:r>
            <a:endParaRPr lang="zh-TW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228184" y="4077072"/>
            <a:ext cx="2376264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Fluid dynamics</a:t>
            </a:r>
            <a:endParaRPr lang="zh-TW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28184" y="1700808"/>
            <a:ext cx="2376264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Pre-processing</a:t>
            </a:r>
            <a:endParaRPr lang="zh-TW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228184" y="4869160"/>
            <a:ext cx="2376264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Crashworthiness Analysis</a:t>
            </a:r>
            <a:endParaRPr lang="zh-TW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228184" y="5661248"/>
            <a:ext cx="2376264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Design optimization</a:t>
            </a:r>
            <a:endParaRPr lang="zh-TW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直線單箭頭接點 43"/>
          <p:cNvCxnSpPr>
            <a:stCxn id="41" idx="1"/>
            <a:endCxn id="23" idx="3"/>
          </p:cNvCxnSpPr>
          <p:nvPr/>
        </p:nvCxnSpPr>
        <p:spPr>
          <a:xfrm flipH="1">
            <a:off x="5364088" y="1988840"/>
            <a:ext cx="86409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41" idx="1"/>
            <a:endCxn id="24" idx="3"/>
          </p:cNvCxnSpPr>
          <p:nvPr/>
        </p:nvCxnSpPr>
        <p:spPr>
          <a:xfrm flipH="1">
            <a:off x="5364088" y="1988840"/>
            <a:ext cx="864096" cy="95410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38" idx="1"/>
            <a:endCxn id="23" idx="3"/>
          </p:cNvCxnSpPr>
          <p:nvPr/>
        </p:nvCxnSpPr>
        <p:spPr>
          <a:xfrm flipH="1" flipV="1">
            <a:off x="5364088" y="1988840"/>
            <a:ext cx="864096" cy="79208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38" idx="1"/>
            <a:endCxn id="24" idx="3"/>
          </p:cNvCxnSpPr>
          <p:nvPr/>
        </p:nvCxnSpPr>
        <p:spPr>
          <a:xfrm flipH="1">
            <a:off x="5364088" y="2780928"/>
            <a:ext cx="864096" cy="162018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stCxn id="38" idx="1"/>
            <a:endCxn id="25" idx="3"/>
          </p:cNvCxnSpPr>
          <p:nvPr/>
        </p:nvCxnSpPr>
        <p:spPr>
          <a:xfrm flipH="1">
            <a:off x="5364088" y="2780928"/>
            <a:ext cx="864096" cy="1152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8" idx="1"/>
            <a:endCxn id="26" idx="3"/>
          </p:cNvCxnSpPr>
          <p:nvPr/>
        </p:nvCxnSpPr>
        <p:spPr>
          <a:xfrm flipH="1">
            <a:off x="5364088" y="2780928"/>
            <a:ext cx="864096" cy="21422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43" idx="1"/>
            <a:endCxn id="23" idx="3"/>
          </p:cNvCxnSpPr>
          <p:nvPr/>
        </p:nvCxnSpPr>
        <p:spPr>
          <a:xfrm flipH="1" flipV="1">
            <a:off x="5364088" y="1988840"/>
            <a:ext cx="864096" cy="39604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43" idx="1"/>
            <a:endCxn id="24" idx="3"/>
          </p:cNvCxnSpPr>
          <p:nvPr/>
        </p:nvCxnSpPr>
        <p:spPr>
          <a:xfrm flipH="1" flipV="1">
            <a:off x="5364088" y="2942946"/>
            <a:ext cx="864096" cy="30063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43" idx="1"/>
            <a:endCxn id="25" idx="3"/>
          </p:cNvCxnSpPr>
          <p:nvPr/>
        </p:nvCxnSpPr>
        <p:spPr>
          <a:xfrm flipH="1" flipV="1">
            <a:off x="5364088" y="3933056"/>
            <a:ext cx="864096" cy="20162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43" idx="1"/>
            <a:endCxn id="26" idx="3"/>
          </p:cNvCxnSpPr>
          <p:nvPr/>
        </p:nvCxnSpPr>
        <p:spPr>
          <a:xfrm flipH="1" flipV="1">
            <a:off x="5364088" y="4923166"/>
            <a:ext cx="864096" cy="1026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stCxn id="43" idx="1"/>
            <a:endCxn id="27" idx="3"/>
          </p:cNvCxnSpPr>
          <p:nvPr/>
        </p:nvCxnSpPr>
        <p:spPr>
          <a:xfrm flipH="1" flipV="1">
            <a:off x="5364088" y="5913276"/>
            <a:ext cx="864096" cy="360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6876256" y="1268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Courses</a:t>
            </a:r>
            <a:endParaRPr lang="zh-TW" alt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6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636912"/>
            <a:ext cx="7772400" cy="1362075"/>
          </a:xfrm>
        </p:spPr>
        <p:txBody>
          <a:bodyPr/>
          <a:lstStyle/>
          <a:p>
            <a:pPr algn="ctr"/>
            <a:r>
              <a:rPr lang="en-US" altLang="zh-TW" sz="6000" dirty="0" smtClean="0"/>
              <a:t>Q </a:t>
            </a:r>
            <a:r>
              <a:rPr lang="zh-TW" altLang="en-US" sz="6000" dirty="0" smtClean="0"/>
              <a:t>＆ </a:t>
            </a:r>
            <a:r>
              <a:rPr lang="en-US" altLang="zh-TW" sz="6000" dirty="0" smtClean="0"/>
              <a:t>A</a:t>
            </a:r>
            <a:endParaRPr lang="zh-TW" altLang="en-US" sz="6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 descr="http://www.seo-forbusiness.com/wp-content/uploads/2012/05/Man-With-Question-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94915"/>
            <a:ext cx="3628085" cy="362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5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 dirty="0"/>
              <a:t>TEACHING MATERIAL QUANTITIES DEVELOPED IN COURSE MODULES OF THREE WORKGROUPS.</a:t>
            </a:r>
            <a:endParaRPr lang="zh-TW" altLang="en-US" sz="2400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997621"/>
              </p:ext>
            </p:extLst>
          </p:nvPr>
        </p:nvGraphicFramePr>
        <p:xfrm>
          <a:off x="467545" y="914043"/>
          <a:ext cx="8136904" cy="5467285"/>
        </p:xfrm>
        <a:graphic>
          <a:graphicData uri="http://schemas.openxmlformats.org/drawingml/2006/table">
            <a:tbl>
              <a:tblPr firstRow="1" firstCol="1" bandRow="1"/>
              <a:tblGrid>
                <a:gridCol w="432047"/>
                <a:gridCol w="1800200"/>
                <a:gridCol w="4712339"/>
                <a:gridCol w="1192318"/>
              </a:tblGrid>
              <a:tr h="270429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Course Modules</a:t>
                      </a:r>
                      <a:endParaRPr lang="zh-TW" sz="1400" dirty="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標楷體"/>
                          <a:cs typeface="新細明體"/>
                        </a:rPr>
                        <a:t>Developed Teaching Materials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40858">
                <a:tc gridSpan="2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Module Details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新細明體"/>
                        </a:rPr>
                        <a:t>Workgroup Summary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854">
                <a:tc rowSpan="3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Workgroup #1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vert="vert27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Vector Analysis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206 slides, 202 problems, 10 hrs video clips, 2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587 slides, 632 problems, 26 hrs video clips, 4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Static Electrics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213 slides, 212 problems, 8 hrs video clips, 1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00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Static Magnetics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168 slides, 216 problems, 8 hrs video clips, 1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28838">
                <a:tc rowSpan="3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Workgroup #2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vert="vert27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Maxwell Equations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81 slides, 171 problems, 11 hrs video clips, 1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394 slides, 446 problems, 22.5 hrs video clips, 5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Waveguides</a:t>
                      </a:r>
                      <a:endParaRPr lang="zh-TW" sz="1400" dirty="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175 slides, 64 problems, 2.5 hrs video clips, 2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Uniform Plane Wave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138 slides, 211 problems, 12 hrs video clips, 2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32048">
                <a:tc rowSpan="4"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Workgroup #3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vert="vert27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Transmission Line in Freq. Domain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82 slides, 285 problems, 7.5 hrs video clips, 7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353 slides, 840 problems, 18.5 hrs video clips, 28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Smith Chart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61 slides, 191 problems, 6 hrs video clips, 7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Transmission Line in Time Domain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102 slides, 210 problems, 5 hrs video clips, 7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600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Antenna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cs typeface="新細明體"/>
                        </a:rPr>
                        <a:t>110 slides, 154 problems, 7 interactive labs</a:t>
                      </a:r>
                      <a:endParaRPr lang="zh-TW" sz="140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056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WG #4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/>
                          <a:ea typeface="新細明體"/>
                          <a:cs typeface="新細明體"/>
                        </a:rPr>
                        <a:t>EM Laboratories</a:t>
                      </a:r>
                      <a:endParaRPr lang="zh-TW" sz="1400">
                        <a:effectLst/>
                        <a:latin typeface="Times New Roman"/>
                        <a:ea typeface="新細明體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/>
                          <a:cs typeface="新細明體"/>
                        </a:rPr>
                        <a:t>360 slides, 160 pages lab manual, 39 problems, 4 sample lab designs</a:t>
                      </a:r>
                      <a:endParaRPr lang="zh-TW" sz="1400" dirty="0">
                        <a:effectLst/>
                        <a:latin typeface="Times New Roman"/>
                        <a:cs typeface="新細明體"/>
                      </a:endParaRPr>
                    </a:p>
                  </a:txBody>
                  <a:tcPr marL="66346" marR="6634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98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/>
          <p:cNvSpPr>
            <a:spLocks noGrp="1"/>
          </p:cNvSpPr>
          <p:nvPr>
            <p:ph type="title"/>
          </p:nvPr>
        </p:nvSpPr>
        <p:spPr>
          <a:xfrm>
            <a:off x="323528" y="5833"/>
            <a:ext cx="8352928" cy="902887"/>
          </a:xfrm>
        </p:spPr>
        <p:txBody>
          <a:bodyPr/>
          <a:lstStyle/>
          <a:p>
            <a:r>
              <a:rPr lang="en-US" altLang="zh-TW" sz="4000" dirty="0">
                <a:cs typeface="Times New Roman" pitchFamily="18" charset="0"/>
              </a:rPr>
              <a:t>Motivations</a:t>
            </a:r>
            <a:endParaRPr lang="zh-TW" altLang="en-US" sz="4000" dirty="0">
              <a:cs typeface="Times New Roman" pitchFamily="18" charset="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>
          <a:xfrm>
            <a:off x="179512" y="1124744"/>
            <a:ext cx="8964488" cy="5256584"/>
          </a:xfrm>
        </p:spPr>
        <p:txBody>
          <a:bodyPr>
            <a:noAutofit/>
          </a:bodyPr>
          <a:lstStyle/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b="1" dirty="0" smtClean="0">
                <a:solidFill>
                  <a:srgbClr val="00B05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Challenges in EM educations</a:t>
            </a:r>
          </a:p>
          <a:p>
            <a:pPr marL="274320" indent="-274320" eaLnBrk="1" fontAlgn="auto" hangingPunct="1">
              <a:spcBef>
                <a:spcPts val="580"/>
              </a:spcBef>
              <a:spcAft>
                <a:spcPts val="0"/>
              </a:spcAft>
              <a:buFont typeface="Wingdings 2"/>
              <a:buNone/>
              <a:defRPr/>
            </a:pPr>
            <a:r>
              <a:rPr lang="en-US" altLang="zh-TW" sz="2800" b="1" dirty="0" smtClean="0">
                <a:solidFill>
                  <a:srgbClr val="0000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- The very first course in EE that simultaneously requires</a:t>
            </a:r>
          </a:p>
          <a:p>
            <a:pPr marL="801688" indent="-266700" eaLnBrk="1" fontAlgn="auto" hangingPunct="1">
              <a:spcBef>
                <a:spcPts val="58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zh-TW" sz="2800" b="1" dirty="0" smtClean="0">
                <a:solidFill>
                  <a:srgbClr val="0000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Mathematical skills with vector calculus   </a:t>
            </a:r>
          </a:p>
          <a:p>
            <a:pPr marL="801688" indent="-266700" eaLnBrk="1" fontAlgn="auto" hangingPunct="1">
              <a:spcBef>
                <a:spcPts val="58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altLang="zh-TW" sz="2800" b="1" dirty="0">
                <a:solidFill>
                  <a:srgbClr val="0000CC"/>
                </a:solidFill>
                <a:ea typeface="+mj-ea"/>
                <a:cs typeface="Times New Roman" pitchFamily="18" charset="0"/>
              </a:rPr>
              <a:t> </a:t>
            </a:r>
            <a:r>
              <a:rPr lang="en-US" altLang="zh-TW" sz="2800" b="1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Ph</a:t>
            </a:r>
            <a:r>
              <a:rPr lang="en-US" altLang="zh-TW" sz="28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ysical </a:t>
            </a:r>
            <a:r>
              <a:rPr lang="en-US" altLang="zh-TW" sz="2800" b="1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understanding of wave </a:t>
            </a:r>
            <a:r>
              <a:rPr lang="en-US" altLang="zh-TW" sz="2800" b="1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propagation</a:t>
            </a:r>
            <a:endParaRPr lang="en-US" altLang="zh-TW" sz="2800" b="1" dirty="0" smtClean="0">
              <a:solidFill>
                <a:srgbClr val="0000CC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2800" b="1" dirty="0">
                <a:solidFill>
                  <a:srgbClr val="0000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zh-TW" sz="2800" b="1" dirty="0" smtClean="0">
                <a:solidFill>
                  <a:srgbClr val="0000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- Long history, but we have a very limited time.</a:t>
            </a:r>
          </a:p>
          <a:p>
            <a:pPr marL="0" indent="0" eaLnBrk="1" fontAlgn="auto" hangingPunct="1">
              <a:spcBef>
                <a:spcPts val="580"/>
              </a:spcBef>
              <a:spcAft>
                <a:spcPts val="0"/>
              </a:spcAft>
              <a:buNone/>
              <a:defRPr/>
            </a:pPr>
            <a:r>
              <a:rPr lang="en-US" altLang="zh-TW" sz="2800" b="1" dirty="0">
                <a:solidFill>
                  <a:srgbClr val="0000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zh-TW" sz="2800" b="1" dirty="0" smtClean="0">
                <a:solidFill>
                  <a:srgbClr val="0000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- Challenges from the emergent new fields in EE. </a:t>
            </a:r>
          </a:p>
          <a:p>
            <a:pPr marL="271463" indent="-271463">
              <a:spcBef>
                <a:spcPts val="580"/>
              </a:spcBef>
              <a:buNone/>
              <a:defRPr/>
            </a:pPr>
            <a:r>
              <a:rPr lang="en-US" altLang="zh-TW" sz="2800" b="1" dirty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altLang="zh-TW" sz="2800" b="1" dirty="0" smtClean="0">
                <a:solidFill>
                  <a:srgbClr val="0070C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- </a:t>
            </a:r>
            <a:r>
              <a:rPr lang="en-US" altLang="zh-TW" sz="2800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Tendency of </a:t>
            </a:r>
            <a:r>
              <a:rPr lang="en-US" altLang="zh-TW" sz="2800" b="1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downplaying in the curricula in many   universities. </a:t>
            </a:r>
            <a:r>
              <a:rPr lang="en-US" altLang="zh-TW" sz="2800" b="1" dirty="0" smtClean="0">
                <a:solidFill>
                  <a:srgbClr val="0033CC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404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7772400" cy="908720"/>
          </a:xfrm>
        </p:spPr>
        <p:txBody>
          <a:bodyPr/>
          <a:lstStyle/>
          <a:p>
            <a:r>
              <a:rPr lang="en-US" altLang="zh-TW" sz="4000" dirty="0">
                <a:cs typeface="Times New Roman" pitchFamily="18" charset="0"/>
              </a:rPr>
              <a:t>Mission</a:t>
            </a:r>
            <a:endParaRPr lang="zh-TW" altLang="en-US" sz="4000" dirty="0">
              <a:cs typeface="Times New Roman" pitchFamily="18" charset="0"/>
            </a:endParaRPr>
          </a:p>
        </p:txBody>
      </p:sp>
      <p:sp>
        <p:nvSpPr>
          <p:cNvPr id="13315" name="內容版面配置區 2"/>
          <p:cNvSpPr>
            <a:spLocks noGrp="1"/>
          </p:cNvSpPr>
          <p:nvPr>
            <p:ph sz="quarter" idx="1"/>
          </p:nvPr>
        </p:nvSpPr>
        <p:spPr>
          <a:xfrm>
            <a:off x="467544" y="1124744"/>
            <a:ext cx="8207375" cy="5256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Project </a:t>
            </a:r>
            <a:r>
              <a:rPr lang="zh-TW" altLang="en-US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S A</a:t>
            </a:r>
            <a:r>
              <a:rPr lang="zh-TW" altLang="en-US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V</a:t>
            </a:r>
            <a:r>
              <a:rPr lang="zh-TW" altLang="en-US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E</a:t>
            </a:r>
            <a:endParaRPr lang="zh-TW" altLang="en-US" sz="3600" dirty="0" smtClean="0">
              <a:solidFill>
                <a:srgbClr val="3366FF"/>
              </a:solidFill>
              <a:ea typeface="標楷體" pitchFamily="65" charset="-120"/>
              <a:cs typeface="Times New Roman" pitchFamily="18" charset="0"/>
            </a:endParaRPr>
          </a:p>
          <a:p>
            <a:r>
              <a:rPr lang="zh-TW" altLang="en-US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sz="3600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S</a:t>
            </a:r>
            <a:r>
              <a:rPr lang="en-US" altLang="zh-TW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implicity</a:t>
            </a:r>
          </a:p>
          <a:p>
            <a:r>
              <a:rPr lang="zh-TW" altLang="en-US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sz="3600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A</a:t>
            </a:r>
            <a:r>
              <a:rPr lang="en-US" altLang="zh-TW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ccessibility</a:t>
            </a:r>
          </a:p>
          <a:p>
            <a:r>
              <a:rPr lang="zh-TW" altLang="en-US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sz="3600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V</a:t>
            </a:r>
            <a:r>
              <a:rPr lang="en-US" altLang="zh-TW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isualization</a:t>
            </a:r>
          </a:p>
          <a:p>
            <a:r>
              <a:rPr lang="zh-TW" altLang="en-US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  </a:t>
            </a:r>
            <a:r>
              <a:rPr lang="en-US" altLang="zh-TW" sz="3600" dirty="0" smtClean="0">
                <a:solidFill>
                  <a:srgbClr val="FF0000"/>
                </a:solidFill>
                <a:ea typeface="標楷體" pitchFamily="65" charset="-120"/>
                <a:cs typeface="Times New Roman" pitchFamily="18" charset="0"/>
              </a:rPr>
              <a:t>E</a:t>
            </a:r>
            <a:r>
              <a:rPr lang="en-US" altLang="zh-TW" sz="3600" dirty="0" smtClean="0">
                <a:solidFill>
                  <a:schemeClr val="bg2">
                    <a:lumMod val="10000"/>
                  </a:schemeClr>
                </a:solidFill>
                <a:ea typeface="標楷體" pitchFamily="65" charset="-120"/>
                <a:cs typeface="Times New Roman" pitchFamily="18" charset="0"/>
              </a:rPr>
              <a:t>dutainment</a:t>
            </a:r>
          </a:p>
          <a:p>
            <a:pPr marL="0" indent="0">
              <a:buNone/>
            </a:pPr>
            <a:endParaRPr lang="en-US" altLang="zh-TW" sz="2000" b="1" dirty="0" smtClean="0">
              <a:solidFill>
                <a:srgbClr val="0000CC"/>
              </a:solidFill>
              <a:ea typeface="標楷體" pitchFamily="65" charset="-120"/>
              <a:cs typeface="Times New Roman" pitchFamily="18" charset="0"/>
            </a:endParaRPr>
          </a:p>
          <a:p>
            <a:pPr marL="725488" indent="-725488">
              <a:buNone/>
            </a:pP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    - </a:t>
            </a:r>
            <a:r>
              <a:rPr lang="en-US" altLang="zh-TW" sz="3600" b="1" dirty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Initiated </a:t>
            </a: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and inspired by </a:t>
            </a:r>
            <a:r>
              <a:rPr lang="en-US" altLang="zh-TW" sz="3600" b="1" dirty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Prof. </a:t>
            </a:r>
            <a:r>
              <a:rPr lang="en-US" altLang="zh-TW" sz="3600" b="1" dirty="0" err="1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Peng</a:t>
            </a:r>
            <a:r>
              <a:rPr lang="en-US" altLang="zh-TW" sz="3600" b="1" dirty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600" b="1" dirty="0" smtClean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and Prof. Wu in </a:t>
            </a:r>
            <a:r>
              <a:rPr lang="en-US" altLang="zh-TW" sz="3600" b="1" dirty="0">
                <a:solidFill>
                  <a:srgbClr val="0000CC"/>
                </a:solidFill>
                <a:ea typeface="標楷體" pitchFamily="65" charset="-120"/>
                <a:cs typeface="Times New Roman" pitchFamily="18" charset="0"/>
              </a:rPr>
              <a:t>2011.</a:t>
            </a:r>
            <a:endParaRPr lang="zh-TW" altLang="en-US" sz="3600" dirty="0">
              <a:ea typeface="標楷體" pitchFamily="65" charset="-120"/>
              <a:cs typeface="Times New Roman" pitchFamily="18" charset="0"/>
            </a:endParaRPr>
          </a:p>
          <a:p>
            <a:endParaRPr lang="zh-TW" altLang="en-US" sz="3600" dirty="0" smtClean="0"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17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395288" y="53752"/>
            <a:ext cx="8229600" cy="854968"/>
          </a:xfrm>
        </p:spPr>
        <p:txBody>
          <a:bodyPr/>
          <a:lstStyle/>
          <a:p>
            <a:r>
              <a:rPr lang="en-US" altLang="zh-TW" sz="4000" dirty="0">
                <a:cs typeface="Times New Roman" pitchFamily="18" charset="0"/>
              </a:rPr>
              <a:t>Organization </a:t>
            </a:r>
          </a:p>
        </p:txBody>
      </p:sp>
      <p:pic>
        <p:nvPicPr>
          <p:cNvPr id="3074" name="Picture 2" descr="Fig05_new_englishvers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97" y="925743"/>
            <a:ext cx="8506467" cy="584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7576206" y="1772816"/>
            <a:ext cx="668202" cy="216024"/>
          </a:xfrm>
          <a:prstGeom prst="rect">
            <a:avLst/>
          </a:prstGeom>
          <a:solidFill>
            <a:srgbClr val="CD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524328" y="1700808"/>
            <a:ext cx="9361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TW" sz="15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altLang="zh-TW" sz="1500" dirty="0" smtClean="0">
                <a:latin typeface="Times New Roman" pitchFamily="18" charset="0"/>
                <a:cs typeface="Times New Roman" pitchFamily="18" charset="0"/>
              </a:rPr>
              <a:t>U</a:t>
            </a:r>
            <a:endParaRPr lang="zh-TW" alt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1095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908720"/>
          </a:xfrm>
        </p:spPr>
        <p:txBody>
          <a:bodyPr/>
          <a:lstStyle/>
          <a:p>
            <a:r>
              <a:rPr lang="en-US" altLang="zh-TW" sz="4000" dirty="0">
                <a:cs typeface="Times New Roman" pitchFamily="18" charset="0"/>
              </a:rPr>
              <a:t>Budget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sz="quarter" idx="1"/>
          </p:nvPr>
        </p:nvSpPr>
        <p:spPr>
          <a:xfrm>
            <a:off x="539552" y="1124744"/>
            <a:ext cx="8207375" cy="5328592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Two-year grant sponsored by the Ministry of Education, Taiwan.</a:t>
            </a:r>
          </a:p>
          <a:p>
            <a:pPr>
              <a:buFontTx/>
              <a:buChar char="-"/>
            </a:pP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Courseware development: NTD 16,000,000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Promotion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Program: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NTD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27,000,000</a:t>
            </a:r>
            <a:b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</a:b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(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27 universities in Taiwan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altLang="zh-TW" sz="3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evaluate the developed materials through trial </a:t>
            </a: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teaching.)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TW" sz="30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0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Provide feedback from the students  </a:t>
            </a:r>
          </a:p>
          <a:p>
            <a:pPr lvl="1">
              <a:buFont typeface="Wingdings" pitchFamily="2" charset="2"/>
              <a:buChar char="ü"/>
            </a:pPr>
            <a:r>
              <a:rPr lang="en-US" altLang="zh-TW" sz="3000" dirty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 </a:t>
            </a:r>
            <a:r>
              <a:rPr lang="en-US" altLang="zh-TW" sz="30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to evaluate and enhance the quiz bank. </a:t>
            </a:r>
            <a:endParaRPr lang="en-US" altLang="zh-TW" sz="3000" dirty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  <a:p>
            <a:pPr>
              <a:buFontTx/>
              <a:buChar char="-"/>
            </a:pPr>
            <a:endParaRPr lang="en-US" altLang="zh-TW" sz="3200" dirty="0" smtClean="0">
              <a:solidFill>
                <a:srgbClr val="0000FF"/>
              </a:solidFill>
              <a:latin typeface="Times New Roman" pitchFamily="18" charset="0"/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15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92088"/>
          </a:xfrm>
        </p:spPr>
        <p:txBody>
          <a:bodyPr/>
          <a:lstStyle/>
          <a:p>
            <a:r>
              <a:rPr lang="en-US" altLang="zh-TW" sz="4000" dirty="0" smtClean="0">
                <a:cs typeface="Times New Roman" pitchFamily="18" charset="0"/>
              </a:rPr>
              <a:t>The Platform base on the Main Principle</a:t>
            </a:r>
            <a:endParaRPr lang="zh-TW" altLang="en-US" sz="4000" dirty="0">
              <a:cs typeface="Times New Roman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71600" y="1124744"/>
            <a:ext cx="7416824" cy="5256584"/>
            <a:chOff x="971600" y="1124744"/>
            <a:chExt cx="7416824" cy="5256584"/>
          </a:xfrm>
        </p:grpSpPr>
        <p:grpSp>
          <p:nvGrpSpPr>
            <p:cNvPr id="5" name="群組 4"/>
            <p:cNvGrpSpPr/>
            <p:nvPr/>
          </p:nvGrpSpPr>
          <p:grpSpPr>
            <a:xfrm>
              <a:off x="971600" y="1124744"/>
              <a:ext cx="7416824" cy="5256584"/>
              <a:chOff x="1523999" y="1397000"/>
              <a:chExt cx="6096001" cy="4064000"/>
            </a:xfrm>
          </p:grpSpPr>
          <p:sp>
            <p:nvSpPr>
              <p:cNvPr id="6" name="手繪多邊形 5"/>
              <p:cNvSpPr/>
              <p:nvPr/>
            </p:nvSpPr>
            <p:spPr>
              <a:xfrm rot="21600000">
                <a:off x="1523999" y="1397000"/>
                <a:ext cx="3048001" cy="2032001"/>
              </a:xfrm>
              <a:custGeom>
                <a:avLst/>
                <a:gdLst>
                  <a:gd name="connsiteX0" fmla="*/ 0 w 2032000"/>
                  <a:gd name="connsiteY0" fmla="*/ 0 h 3048000"/>
                  <a:gd name="connsiteX1" fmla="*/ 1693327 w 2032000"/>
                  <a:gd name="connsiteY1" fmla="*/ 0 h 3048000"/>
                  <a:gd name="connsiteX2" fmla="*/ 2032000 w 2032000"/>
                  <a:gd name="connsiteY2" fmla="*/ 338673 h 3048000"/>
                  <a:gd name="connsiteX3" fmla="*/ 2032000 w 2032000"/>
                  <a:gd name="connsiteY3" fmla="*/ 3048000 h 3048000"/>
                  <a:gd name="connsiteX4" fmla="*/ 0 w 2032000"/>
                  <a:gd name="connsiteY4" fmla="*/ 3048000 h 3048000"/>
                  <a:gd name="connsiteX5" fmla="*/ 0 w 203200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2000" h="3048000">
                    <a:moveTo>
                      <a:pt x="0" y="3048000"/>
                    </a:moveTo>
                    <a:lnTo>
                      <a:pt x="0" y="508009"/>
                    </a:lnTo>
                    <a:cubicBezTo>
                      <a:pt x="0" y="227443"/>
                      <a:pt x="101086" y="0"/>
                      <a:pt x="225782" y="0"/>
                    </a:cubicBezTo>
                    <a:lnTo>
                      <a:pt x="2032000" y="0"/>
                    </a:lnTo>
                    <a:lnTo>
                      <a:pt x="2032000" y="3048000"/>
                    </a:lnTo>
                    <a:lnTo>
                      <a:pt x="0" y="3048000"/>
                    </a:ln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312928" tIns="312927" rIns="312928" bIns="820929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44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" name="手繪多邊形 6"/>
              <p:cNvSpPr/>
              <p:nvPr/>
            </p:nvSpPr>
            <p:spPr>
              <a:xfrm>
                <a:off x="4572000" y="1397000"/>
                <a:ext cx="3048000" cy="2032000"/>
              </a:xfrm>
              <a:custGeom>
                <a:avLst/>
                <a:gdLst>
                  <a:gd name="connsiteX0" fmla="*/ 0 w 3048000"/>
                  <a:gd name="connsiteY0" fmla="*/ 0 h 2032000"/>
                  <a:gd name="connsiteX1" fmla="*/ 2709327 w 3048000"/>
                  <a:gd name="connsiteY1" fmla="*/ 0 h 2032000"/>
                  <a:gd name="connsiteX2" fmla="*/ 3048000 w 3048000"/>
                  <a:gd name="connsiteY2" fmla="*/ 338673 h 2032000"/>
                  <a:gd name="connsiteX3" fmla="*/ 3048000 w 3048000"/>
                  <a:gd name="connsiteY3" fmla="*/ 2032000 h 2032000"/>
                  <a:gd name="connsiteX4" fmla="*/ 0 w 3048000"/>
                  <a:gd name="connsiteY4" fmla="*/ 2032000 h 2032000"/>
                  <a:gd name="connsiteX5" fmla="*/ 0 w 3048000"/>
                  <a:gd name="connsiteY5" fmla="*/ 0 h 20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0" h="2032000">
                    <a:moveTo>
                      <a:pt x="0" y="0"/>
                    </a:moveTo>
                    <a:lnTo>
                      <a:pt x="2709327" y="0"/>
                    </a:lnTo>
                    <a:cubicBezTo>
                      <a:pt x="2896371" y="0"/>
                      <a:pt x="3048000" y="151629"/>
                      <a:pt x="3048000" y="338673"/>
                    </a:cubicBezTo>
                    <a:lnTo>
                      <a:pt x="3048000" y="2032000"/>
                    </a:lnTo>
                    <a:lnTo>
                      <a:pt x="0" y="2032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spcFirstLastPara="0" vert="horz" wrap="square" lIns="312928" tIns="312928" rIns="312928" bIns="820928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44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" name="手繪多邊形 7"/>
              <p:cNvSpPr/>
              <p:nvPr/>
            </p:nvSpPr>
            <p:spPr>
              <a:xfrm rot="21600000">
                <a:off x="1524000" y="3428999"/>
                <a:ext cx="3048000" cy="2032001"/>
              </a:xfrm>
              <a:custGeom>
                <a:avLst/>
                <a:gdLst>
                  <a:gd name="connsiteX0" fmla="*/ 0 w 3048000"/>
                  <a:gd name="connsiteY0" fmla="*/ 0 h 2032000"/>
                  <a:gd name="connsiteX1" fmla="*/ 2709327 w 3048000"/>
                  <a:gd name="connsiteY1" fmla="*/ 0 h 2032000"/>
                  <a:gd name="connsiteX2" fmla="*/ 3048000 w 3048000"/>
                  <a:gd name="connsiteY2" fmla="*/ 338673 h 2032000"/>
                  <a:gd name="connsiteX3" fmla="*/ 3048000 w 3048000"/>
                  <a:gd name="connsiteY3" fmla="*/ 2032000 h 2032000"/>
                  <a:gd name="connsiteX4" fmla="*/ 0 w 3048000"/>
                  <a:gd name="connsiteY4" fmla="*/ 2032000 h 2032000"/>
                  <a:gd name="connsiteX5" fmla="*/ 0 w 3048000"/>
                  <a:gd name="connsiteY5" fmla="*/ 0 h 203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0" h="2032000">
                    <a:moveTo>
                      <a:pt x="3048000" y="2031999"/>
                    </a:moveTo>
                    <a:lnTo>
                      <a:pt x="338673" y="2031999"/>
                    </a:lnTo>
                    <a:cubicBezTo>
                      <a:pt x="151629" y="2031999"/>
                      <a:pt x="0" y="1880370"/>
                      <a:pt x="0" y="1693326"/>
                    </a:cubicBezTo>
                    <a:lnTo>
                      <a:pt x="0" y="1"/>
                    </a:lnTo>
                    <a:lnTo>
                      <a:pt x="3048000" y="1"/>
                    </a:lnTo>
                    <a:lnTo>
                      <a:pt x="3048000" y="2031999"/>
                    </a:lnTo>
                    <a:close/>
                  </a:path>
                </a:pathLst>
              </a:cu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312927" tIns="820928" rIns="312928" bIns="312929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44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" name="手繪多邊形 8"/>
              <p:cNvSpPr/>
              <p:nvPr/>
            </p:nvSpPr>
            <p:spPr>
              <a:xfrm>
                <a:off x="4572000" y="3428999"/>
                <a:ext cx="3048000" cy="2032000"/>
              </a:xfrm>
              <a:custGeom>
                <a:avLst/>
                <a:gdLst>
                  <a:gd name="connsiteX0" fmla="*/ 0 w 2032000"/>
                  <a:gd name="connsiteY0" fmla="*/ 0 h 3048000"/>
                  <a:gd name="connsiteX1" fmla="*/ 1693327 w 2032000"/>
                  <a:gd name="connsiteY1" fmla="*/ 0 h 3048000"/>
                  <a:gd name="connsiteX2" fmla="*/ 2032000 w 2032000"/>
                  <a:gd name="connsiteY2" fmla="*/ 338673 h 3048000"/>
                  <a:gd name="connsiteX3" fmla="*/ 2032000 w 2032000"/>
                  <a:gd name="connsiteY3" fmla="*/ 3048000 h 3048000"/>
                  <a:gd name="connsiteX4" fmla="*/ 0 w 2032000"/>
                  <a:gd name="connsiteY4" fmla="*/ 3048000 h 3048000"/>
                  <a:gd name="connsiteX5" fmla="*/ 0 w 2032000"/>
                  <a:gd name="connsiteY5" fmla="*/ 0 h 304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2000" h="3048000">
                    <a:moveTo>
                      <a:pt x="2032000" y="1"/>
                    </a:moveTo>
                    <a:lnTo>
                      <a:pt x="2032000" y="2539990"/>
                    </a:lnTo>
                    <a:cubicBezTo>
                      <a:pt x="2032000" y="2820556"/>
                      <a:pt x="1930914" y="3047999"/>
                      <a:pt x="1806218" y="3047999"/>
                    </a:cubicBezTo>
                    <a:lnTo>
                      <a:pt x="0" y="3047999"/>
                    </a:lnTo>
                    <a:lnTo>
                      <a:pt x="0" y="1"/>
                    </a:lnTo>
                    <a:lnTo>
                      <a:pt x="2032000" y="1"/>
                    </a:lnTo>
                    <a:close/>
                  </a:path>
                </a:pathLst>
              </a:cu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312928" tIns="820928" rIns="312928" bIns="312928" numCol="1" spcCol="1270" anchor="ctr" anchorCtr="0">
                <a:noAutofit/>
              </a:bodyPr>
              <a:lstStyle/>
              <a:p>
                <a:pPr lvl="0" algn="ctr" defTabSz="1955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4400" kern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1" name="橢圓 10"/>
            <p:cNvSpPr/>
            <p:nvPr/>
          </p:nvSpPr>
          <p:spPr>
            <a:xfrm>
              <a:off x="2411760" y="2573904"/>
              <a:ext cx="4536504" cy="2358262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318501" y="1836095"/>
              <a:ext cx="29654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  <a:r>
                <a:rPr lang="en-US" altLang="zh-TW" sz="36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IMPLICITY</a:t>
              </a:r>
              <a:endParaRPr lang="zh-TW" alt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680013" y="1836095"/>
              <a:ext cx="37084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TW" sz="36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CCESSIBILITY</a:t>
              </a:r>
              <a:endParaRPr lang="zh-TW" alt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71601" y="5047485"/>
              <a:ext cx="370841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V</a:t>
              </a:r>
              <a:r>
                <a:rPr lang="en-US" altLang="zh-TW" sz="36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ISUALIZATION</a:t>
              </a:r>
              <a:endParaRPr lang="zh-TW" alt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719430" y="5047484"/>
              <a:ext cx="3668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600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</a:t>
              </a:r>
              <a:r>
                <a:rPr lang="en-US" altLang="zh-TW" sz="3600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DUTAINMENT</a:t>
              </a:r>
              <a:endParaRPr lang="zh-TW" altLang="en-US" sz="36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922644" y="2924944"/>
              <a:ext cx="359357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32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Cyber-Learning </a:t>
              </a:r>
              <a:r>
                <a:rPr lang="en-US" altLang="zh-TW" sz="32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Platform for EM Education</a:t>
              </a:r>
              <a:endParaRPr lang="zh-TW" altLang="en-US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46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/>
          <p:cNvSpPr>
            <a:spLocks noGrp="1"/>
          </p:cNvSpPr>
          <p:nvPr>
            <p:ph type="title"/>
          </p:nvPr>
        </p:nvSpPr>
        <p:spPr>
          <a:xfrm>
            <a:off x="467544" y="0"/>
            <a:ext cx="7772400" cy="908720"/>
          </a:xfrm>
        </p:spPr>
        <p:txBody>
          <a:bodyPr/>
          <a:lstStyle/>
          <a:p>
            <a:pPr marL="0" indent="0"/>
            <a:r>
              <a:rPr lang="en-US" altLang="zh-TW" dirty="0">
                <a:solidFill>
                  <a:srgbClr val="FF0000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S</a:t>
            </a:r>
            <a:r>
              <a:rPr lang="en-US" altLang="zh-TW" dirty="0"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implicity</a:t>
            </a:r>
          </a:p>
        </p:txBody>
      </p:sp>
      <p:sp>
        <p:nvSpPr>
          <p:cNvPr id="13315" name="內容版面配置區 2"/>
          <p:cNvSpPr>
            <a:spLocks noGrp="1"/>
          </p:cNvSpPr>
          <p:nvPr>
            <p:ph sz="quarter" idx="1"/>
          </p:nvPr>
        </p:nvSpPr>
        <p:spPr>
          <a:xfrm>
            <a:off x="468313" y="1268760"/>
            <a:ext cx="8207375" cy="457200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Redraw the roadmap for fundamental EM education in Taiwan. </a:t>
            </a: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Comply with the goal of simplifying and condensing the contents. </a:t>
            </a:r>
          </a:p>
          <a:p>
            <a:pPr>
              <a:buFontTx/>
              <a:buChar char="-"/>
            </a:pPr>
            <a:r>
              <a:rPr lang="en-US" altLang="zh-TW" sz="3200" dirty="0" smtClean="0">
                <a:solidFill>
                  <a:srgbClr val="0000FF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rPr>
              <a:t>Not to reproduce what in existent textbooks, but to develop innovative teaching thoughts and approaches.</a:t>
            </a:r>
          </a:p>
          <a:p>
            <a:endParaRPr lang="zh-TW" altLang="en-US" dirty="0" smtClean="0">
              <a:solidFill>
                <a:srgbClr val="0070C0"/>
              </a:solidFill>
              <a:ea typeface="標楷體" pitchFamily="65" charset="-120"/>
              <a:cs typeface="Times New Roman" pitchFamily="18" charset="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244408" y="6525344"/>
            <a:ext cx="2133600" cy="476250"/>
          </a:xfrm>
        </p:spPr>
        <p:txBody>
          <a:bodyPr/>
          <a:lstStyle/>
          <a:p>
            <a:pPr>
              <a:defRPr/>
            </a:pPr>
            <a:fld id="{CC16CE3C-9A76-4DDF-BEAA-856D602EDCC9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58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33cdf8046b3886849bb4274a7f0321b75a24276"/>
</p:tagLst>
</file>

<file path=ppt/theme/theme1.xml><?xml version="1.0" encoding="utf-8"?>
<a:theme xmlns:a="http://schemas.openxmlformats.org/drawingml/2006/main" name="佈景主題3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訂 1">
      <a:majorFont>
        <a:latin typeface="Segoe UI Light"/>
        <a:ea typeface="微軟正黑體"/>
        <a:cs typeface=""/>
      </a:majorFont>
      <a:minorFont>
        <a:latin typeface="Segoe UI Ligh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佈景主題3</Template>
  <TotalTime>7438</TotalTime>
  <Words>1538</Words>
  <Application>Microsoft Office PowerPoint</Application>
  <PresentationFormat>如螢幕大小 (4:3)</PresentationFormat>
  <Paragraphs>382</Paragraphs>
  <Slides>38</Slides>
  <Notes>15</Notes>
  <HiddenSlides>0</HiddenSlides>
  <MMClips>0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0" baseType="lpstr">
      <vt:lpstr>佈景主題3</vt:lpstr>
      <vt:lpstr>方程式</vt:lpstr>
      <vt:lpstr>PowerPoint 簡報</vt:lpstr>
      <vt:lpstr>Agenda</vt:lpstr>
      <vt:lpstr>Motivations</vt:lpstr>
      <vt:lpstr>Motivations</vt:lpstr>
      <vt:lpstr>Mission</vt:lpstr>
      <vt:lpstr>Organization </vt:lpstr>
      <vt:lpstr>Budget</vt:lpstr>
      <vt:lpstr>The Platform base on the Main Principle</vt:lpstr>
      <vt:lpstr>Simplicity</vt:lpstr>
      <vt:lpstr>Accessibility</vt:lpstr>
      <vt:lpstr>Visualization</vt:lpstr>
      <vt:lpstr> Edutainment</vt:lpstr>
      <vt:lpstr>Cyber-Learning Platform for EM Education</vt:lpstr>
      <vt:lpstr>Simplicity Accessibility Visualization Edutainment</vt:lpstr>
      <vt:lpstr>Some samples of the slides </vt:lpstr>
      <vt:lpstr>Teaching Material Simplicity </vt:lpstr>
      <vt:lpstr>Content Management System</vt:lpstr>
      <vt:lpstr>Simplicity Accessibility Visualization Edutainment</vt:lpstr>
      <vt:lpstr>TWAREN Backbone Map</vt:lpstr>
      <vt:lpstr>Cyber-Learning Platform for EM Education</vt:lpstr>
      <vt:lpstr>Simplicity Accessibility Visualization Edutainment</vt:lpstr>
      <vt:lpstr>EM Math Equation Animation</vt:lpstr>
      <vt:lpstr>EM Math Equation Animation</vt:lpstr>
      <vt:lpstr>EM Math Equation Animation</vt:lpstr>
      <vt:lpstr>EM Math Equation Animation</vt:lpstr>
      <vt:lpstr>EM Math Equation Animation</vt:lpstr>
      <vt:lpstr>EM Math Equation Animation</vt:lpstr>
      <vt:lpstr>Simplicity Accessibility Visualization Edutainment</vt:lpstr>
      <vt:lpstr>Dynamic Learning Path Management</vt:lpstr>
      <vt:lpstr>Dynamic Learning Path</vt:lpstr>
      <vt:lpstr>Conclusion &amp; Future Work</vt:lpstr>
      <vt:lpstr>Conclusion</vt:lpstr>
      <vt:lpstr>Future Work</vt:lpstr>
      <vt:lpstr>Future Work</vt:lpstr>
      <vt:lpstr>Future Work</vt:lpstr>
      <vt:lpstr>Future Work</vt:lpstr>
      <vt:lpstr>Q ＆ A</vt:lpstr>
      <vt:lpstr>TEACHING MATERIAL QUANTITIES DEVELOPED IN COURSE MODULES OF THREE WORKGROUPS.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sclin</cp:lastModifiedBy>
  <cp:revision>395</cp:revision>
  <dcterms:created xsi:type="dcterms:W3CDTF">2012-05-29T07:20:09Z</dcterms:created>
  <dcterms:modified xsi:type="dcterms:W3CDTF">2014-04-09T04:21:29Z</dcterms:modified>
</cp:coreProperties>
</file>